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1" r:id="rId1"/>
  </p:sldMasterIdLst>
  <p:sldIdLst>
    <p:sldId id="256" r:id="rId2"/>
    <p:sldId id="260" r:id="rId3"/>
    <p:sldId id="257" r:id="rId4"/>
    <p:sldId id="266" r:id="rId5"/>
    <p:sldId id="262" r:id="rId6"/>
    <p:sldId id="259" r:id="rId7"/>
    <p:sldId id="267" r:id="rId8"/>
    <p:sldId id="268" r:id="rId9"/>
    <p:sldId id="276" r:id="rId10"/>
    <p:sldId id="263" r:id="rId11"/>
    <p:sldId id="269" r:id="rId12"/>
    <p:sldId id="271" r:id="rId13"/>
    <p:sldId id="270" r:id="rId14"/>
    <p:sldId id="272" r:id="rId15"/>
    <p:sldId id="274" r:id="rId16"/>
    <p:sldId id="275" r:id="rId17"/>
    <p:sldId id="273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5"/>
    <p:restoredTop sz="96296"/>
  </p:normalViewPr>
  <p:slideViewPr>
    <p:cSldViewPr snapToGrid="0">
      <p:cViewPr varScale="1">
        <p:scale>
          <a:sx n="88" d="100"/>
          <a:sy n="88" d="100"/>
        </p:scale>
        <p:origin x="192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EB7EF6-6C53-449D-9266-306EEEA95A5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AB7FD7-BFCC-4279-B3A5-A4307E8E3EA2}">
      <dgm:prSet/>
      <dgm:spPr/>
      <dgm:t>
        <a:bodyPr/>
        <a:lstStyle/>
        <a:p>
          <a:r>
            <a:rPr lang="en-US" b="1" i="0" dirty="0"/>
            <a:t>Database Name:</a:t>
          </a:r>
          <a:r>
            <a:rPr lang="en-US" b="0" i="0" dirty="0"/>
            <a:t> ”Ecommerce Analytics"</a:t>
          </a:r>
          <a:endParaRPr lang="en-US" dirty="0"/>
        </a:p>
      </dgm:t>
    </dgm:pt>
    <dgm:pt modelId="{A914F3E7-A09B-4F84-8FC3-348AA5CDC8F9}" type="parTrans" cxnId="{442C3272-8BB5-4DC0-AA88-730B0A5C6C0F}">
      <dgm:prSet/>
      <dgm:spPr/>
      <dgm:t>
        <a:bodyPr/>
        <a:lstStyle/>
        <a:p>
          <a:endParaRPr lang="en-US"/>
        </a:p>
      </dgm:t>
    </dgm:pt>
    <dgm:pt modelId="{A5F4AF23-DB93-49DB-BEA0-6DB9E25DF1F2}" type="sibTrans" cxnId="{442C3272-8BB5-4DC0-AA88-730B0A5C6C0F}">
      <dgm:prSet/>
      <dgm:spPr/>
      <dgm:t>
        <a:bodyPr/>
        <a:lstStyle/>
        <a:p>
          <a:endParaRPr lang="en-US"/>
        </a:p>
      </dgm:t>
    </dgm:pt>
    <dgm:pt modelId="{B54A0AED-163C-403E-A942-0357968544A2}">
      <dgm:prSet/>
      <dgm:spPr/>
      <dgm:t>
        <a:bodyPr/>
        <a:lstStyle/>
        <a:p>
          <a:r>
            <a:rPr lang="en-US" b="1" i="0"/>
            <a:t>Tables: </a:t>
          </a:r>
        </a:p>
        <a:p>
          <a:r>
            <a:rPr lang="en-US" b="0" i="0"/>
            <a:t>Number of tables is 15</a:t>
          </a:r>
          <a:endParaRPr lang="en-US" b="0"/>
        </a:p>
      </dgm:t>
    </dgm:pt>
    <dgm:pt modelId="{02AFFE2D-D8CC-4F42-AE9E-978FBA42A99F}" type="parTrans" cxnId="{BCDBC665-8F19-4424-ABB5-599D2714329E}">
      <dgm:prSet/>
      <dgm:spPr/>
      <dgm:t>
        <a:bodyPr/>
        <a:lstStyle/>
        <a:p>
          <a:endParaRPr lang="en-US"/>
        </a:p>
      </dgm:t>
    </dgm:pt>
    <dgm:pt modelId="{C710C545-9771-4A94-8E4A-A6FCE9CF0AC2}" type="sibTrans" cxnId="{BCDBC665-8F19-4424-ABB5-599D2714329E}">
      <dgm:prSet/>
      <dgm:spPr/>
      <dgm:t>
        <a:bodyPr/>
        <a:lstStyle/>
        <a:p>
          <a:endParaRPr lang="en-US"/>
        </a:p>
      </dgm:t>
    </dgm:pt>
    <dgm:pt modelId="{FBE8B072-314B-420C-A186-5E0126FC8EAC}">
      <dgm:prSet/>
      <dgm:spPr/>
      <dgm:t>
        <a:bodyPr/>
        <a:lstStyle/>
        <a:p>
          <a:r>
            <a:rPr lang="en-US" b="1" i="0"/>
            <a:t>Data Types: </a:t>
          </a:r>
        </a:p>
        <a:p>
          <a:r>
            <a:rPr lang="en-US" b="0" i="0"/>
            <a:t>Data types like varchar, decimal, int, and date are utilized for diverse data representation.</a:t>
          </a:r>
          <a:endParaRPr lang="en-US"/>
        </a:p>
      </dgm:t>
    </dgm:pt>
    <dgm:pt modelId="{C1DB52E6-26C8-4849-A858-0FE0348A9F17}" type="parTrans" cxnId="{0A36E6E4-CBD1-47E5-BE2E-8B1D750566E2}">
      <dgm:prSet/>
      <dgm:spPr/>
      <dgm:t>
        <a:bodyPr/>
        <a:lstStyle/>
        <a:p>
          <a:endParaRPr lang="en-US"/>
        </a:p>
      </dgm:t>
    </dgm:pt>
    <dgm:pt modelId="{8B1B8EDC-6BC7-4732-AED2-1E014E10BF03}" type="sibTrans" cxnId="{0A36E6E4-CBD1-47E5-BE2E-8B1D750566E2}">
      <dgm:prSet/>
      <dgm:spPr/>
      <dgm:t>
        <a:bodyPr/>
        <a:lstStyle/>
        <a:p>
          <a:endParaRPr lang="en-US"/>
        </a:p>
      </dgm:t>
    </dgm:pt>
    <dgm:pt modelId="{D3B005C7-BFF6-4A55-B3E3-C1B073675F80}">
      <dgm:prSet/>
      <dgm:spPr/>
      <dgm:t>
        <a:bodyPr/>
        <a:lstStyle/>
        <a:p>
          <a:r>
            <a:rPr lang="en-US" b="1" i="0"/>
            <a:t>Indexes: </a:t>
          </a:r>
        </a:p>
        <a:p>
          <a:r>
            <a:rPr lang="en-US" b="0" i="0"/>
            <a:t>Clustered indexes on primary keys optimize data retrieval by improving storage and access performance.</a:t>
          </a:r>
          <a:endParaRPr lang="en-US"/>
        </a:p>
      </dgm:t>
    </dgm:pt>
    <dgm:pt modelId="{595752A7-AFA6-485C-824F-03D089E39D7C}" type="parTrans" cxnId="{8D711F84-1DEF-4767-BCDA-8C70551530A6}">
      <dgm:prSet/>
      <dgm:spPr/>
      <dgm:t>
        <a:bodyPr/>
        <a:lstStyle/>
        <a:p>
          <a:endParaRPr lang="en-US"/>
        </a:p>
      </dgm:t>
    </dgm:pt>
    <dgm:pt modelId="{CB9F7A49-9C61-48CB-8037-B5F169A8E0F8}" type="sibTrans" cxnId="{8D711F84-1DEF-4767-BCDA-8C70551530A6}">
      <dgm:prSet/>
      <dgm:spPr/>
      <dgm:t>
        <a:bodyPr/>
        <a:lstStyle/>
        <a:p>
          <a:endParaRPr lang="en-US"/>
        </a:p>
      </dgm:t>
    </dgm:pt>
    <dgm:pt modelId="{AA1E9A8F-7146-4E03-BC84-8D299AD675E4}">
      <dgm:prSet/>
      <dgm:spPr/>
      <dgm:t>
        <a:bodyPr/>
        <a:lstStyle/>
        <a:p>
          <a:r>
            <a:rPr lang="en-US" b="1" i="0"/>
            <a:t>Constraints:</a:t>
          </a:r>
          <a:r>
            <a:rPr lang="en-US" b="0" i="0"/>
            <a:t> </a:t>
          </a:r>
        </a:p>
        <a:p>
          <a:r>
            <a:rPr lang="en-US" b="0" i="0"/>
            <a:t>NOT NULL and UNIQUE constraints are implemented, contributing to data integrity and accuracy.</a:t>
          </a:r>
          <a:endParaRPr lang="en-US"/>
        </a:p>
      </dgm:t>
    </dgm:pt>
    <dgm:pt modelId="{1F0F908C-F3B1-49B7-B7A7-188E51D56407}" type="parTrans" cxnId="{45FCF903-37CA-48C1-9AF0-7B50C9F74868}">
      <dgm:prSet/>
      <dgm:spPr/>
      <dgm:t>
        <a:bodyPr/>
        <a:lstStyle/>
        <a:p>
          <a:endParaRPr lang="en-US"/>
        </a:p>
      </dgm:t>
    </dgm:pt>
    <dgm:pt modelId="{A7AAF5E5-F7B7-4BE6-8F46-D6D16C6BD2FE}" type="sibTrans" cxnId="{45FCF903-37CA-48C1-9AF0-7B50C9F74868}">
      <dgm:prSet/>
      <dgm:spPr/>
      <dgm:t>
        <a:bodyPr/>
        <a:lstStyle/>
        <a:p>
          <a:endParaRPr lang="en-US"/>
        </a:p>
      </dgm:t>
    </dgm:pt>
    <dgm:pt modelId="{BAA0EDA9-E436-46FC-BA6B-B32F011EFB25}">
      <dgm:prSet/>
      <dgm:spPr/>
      <dgm:t>
        <a:bodyPr/>
        <a:lstStyle/>
        <a:p>
          <a:r>
            <a:rPr lang="en-US" b="1" i="0"/>
            <a:t>Normalization:</a:t>
          </a:r>
          <a:r>
            <a:rPr lang="en-US" b="0" i="0"/>
            <a:t> </a:t>
          </a:r>
        </a:p>
        <a:p>
          <a:r>
            <a:rPr lang="en-US" b="0" i="0"/>
            <a:t>The database design follows at least 3rd Normal Form, minimizing redundancy and ensuring consistency.</a:t>
          </a:r>
          <a:endParaRPr lang="en-US"/>
        </a:p>
      </dgm:t>
    </dgm:pt>
    <dgm:pt modelId="{C5D6B6AB-C5C4-44DD-8039-5366E2B53CD9}" type="parTrans" cxnId="{496F06F9-B47A-48E2-A3DA-4135E7A0735B}">
      <dgm:prSet/>
      <dgm:spPr/>
      <dgm:t>
        <a:bodyPr/>
        <a:lstStyle/>
        <a:p>
          <a:endParaRPr lang="en-US"/>
        </a:p>
      </dgm:t>
    </dgm:pt>
    <dgm:pt modelId="{A6B62475-BC5A-4144-8897-508ACF9443CD}" type="sibTrans" cxnId="{496F06F9-B47A-48E2-A3DA-4135E7A0735B}">
      <dgm:prSet/>
      <dgm:spPr/>
      <dgm:t>
        <a:bodyPr/>
        <a:lstStyle/>
        <a:p>
          <a:endParaRPr lang="en-US"/>
        </a:p>
      </dgm:t>
    </dgm:pt>
    <dgm:pt modelId="{E7932BBC-0725-489A-B57F-3EDCE9838CEF}">
      <dgm:prSet/>
      <dgm:spPr/>
      <dgm:t>
        <a:bodyPr/>
        <a:lstStyle/>
        <a:p>
          <a:r>
            <a:rPr lang="en-US" b="1" i="0"/>
            <a:t>Database Settings: </a:t>
          </a:r>
          <a:r>
            <a:rPr lang="en-US" b="0" i="0"/>
            <a:t>Compatibility, ANSI, auto-update statistics, and Query Store, optimize performance and management.</a:t>
          </a:r>
          <a:endParaRPr lang="en-US"/>
        </a:p>
      </dgm:t>
    </dgm:pt>
    <dgm:pt modelId="{4DD5C786-8F55-4469-B6BD-69203BFFCB7B}" type="parTrans" cxnId="{626FFB24-6733-489A-B16D-441DC3A502BF}">
      <dgm:prSet/>
      <dgm:spPr/>
      <dgm:t>
        <a:bodyPr/>
        <a:lstStyle/>
        <a:p>
          <a:endParaRPr lang="en-US"/>
        </a:p>
      </dgm:t>
    </dgm:pt>
    <dgm:pt modelId="{7A8D5737-7006-4937-97D8-3AF0FA1A5263}" type="sibTrans" cxnId="{626FFB24-6733-489A-B16D-441DC3A502BF}">
      <dgm:prSet/>
      <dgm:spPr/>
      <dgm:t>
        <a:bodyPr/>
        <a:lstStyle/>
        <a:p>
          <a:endParaRPr lang="en-US"/>
        </a:p>
      </dgm:t>
    </dgm:pt>
    <dgm:pt modelId="{E74D6CBC-44FC-E846-A787-2D1B0D5C00AC}" type="pres">
      <dgm:prSet presAssocID="{97EB7EF6-6C53-449D-9266-306EEEA95A5A}" presName="diagram" presStyleCnt="0">
        <dgm:presLayoutVars>
          <dgm:dir/>
          <dgm:resizeHandles val="exact"/>
        </dgm:presLayoutVars>
      </dgm:prSet>
      <dgm:spPr/>
    </dgm:pt>
    <dgm:pt modelId="{053D1469-84D3-8E44-ADF2-467C624DDD28}" type="pres">
      <dgm:prSet presAssocID="{52AB7FD7-BFCC-4279-B3A5-A4307E8E3EA2}" presName="node" presStyleLbl="node1" presStyleIdx="0" presStyleCnt="7">
        <dgm:presLayoutVars>
          <dgm:bulletEnabled val="1"/>
        </dgm:presLayoutVars>
      </dgm:prSet>
      <dgm:spPr/>
    </dgm:pt>
    <dgm:pt modelId="{375FF68E-04E0-F349-9E97-6C9D1FA9BD16}" type="pres">
      <dgm:prSet presAssocID="{A5F4AF23-DB93-49DB-BEA0-6DB9E25DF1F2}" presName="sibTrans" presStyleCnt="0"/>
      <dgm:spPr/>
    </dgm:pt>
    <dgm:pt modelId="{17B19F32-5F67-3042-B459-B5D93AC27E47}" type="pres">
      <dgm:prSet presAssocID="{B54A0AED-163C-403E-A942-0357968544A2}" presName="node" presStyleLbl="node1" presStyleIdx="1" presStyleCnt="7">
        <dgm:presLayoutVars>
          <dgm:bulletEnabled val="1"/>
        </dgm:presLayoutVars>
      </dgm:prSet>
      <dgm:spPr/>
    </dgm:pt>
    <dgm:pt modelId="{DBD74075-45E3-2D48-A54D-B7264D6EA71D}" type="pres">
      <dgm:prSet presAssocID="{C710C545-9771-4A94-8E4A-A6FCE9CF0AC2}" presName="sibTrans" presStyleCnt="0"/>
      <dgm:spPr/>
    </dgm:pt>
    <dgm:pt modelId="{2D0074E1-45EC-054A-B2BF-FBA197E86F59}" type="pres">
      <dgm:prSet presAssocID="{FBE8B072-314B-420C-A186-5E0126FC8EAC}" presName="node" presStyleLbl="node1" presStyleIdx="2" presStyleCnt="7">
        <dgm:presLayoutVars>
          <dgm:bulletEnabled val="1"/>
        </dgm:presLayoutVars>
      </dgm:prSet>
      <dgm:spPr/>
    </dgm:pt>
    <dgm:pt modelId="{243B7CB0-11EF-3140-BF2E-365C8097A8DC}" type="pres">
      <dgm:prSet presAssocID="{8B1B8EDC-6BC7-4732-AED2-1E014E10BF03}" presName="sibTrans" presStyleCnt="0"/>
      <dgm:spPr/>
    </dgm:pt>
    <dgm:pt modelId="{3944B340-9374-2A45-9F3D-247E7859257D}" type="pres">
      <dgm:prSet presAssocID="{D3B005C7-BFF6-4A55-B3E3-C1B073675F80}" presName="node" presStyleLbl="node1" presStyleIdx="3" presStyleCnt="7">
        <dgm:presLayoutVars>
          <dgm:bulletEnabled val="1"/>
        </dgm:presLayoutVars>
      </dgm:prSet>
      <dgm:spPr/>
    </dgm:pt>
    <dgm:pt modelId="{11C6561C-2BEA-B041-B8F6-D03C2AF17157}" type="pres">
      <dgm:prSet presAssocID="{CB9F7A49-9C61-48CB-8037-B5F169A8E0F8}" presName="sibTrans" presStyleCnt="0"/>
      <dgm:spPr/>
    </dgm:pt>
    <dgm:pt modelId="{CABB392D-61D0-AE48-ADAA-D02EAB43C9C2}" type="pres">
      <dgm:prSet presAssocID="{AA1E9A8F-7146-4E03-BC84-8D299AD675E4}" presName="node" presStyleLbl="node1" presStyleIdx="4" presStyleCnt="7">
        <dgm:presLayoutVars>
          <dgm:bulletEnabled val="1"/>
        </dgm:presLayoutVars>
      </dgm:prSet>
      <dgm:spPr/>
    </dgm:pt>
    <dgm:pt modelId="{74FC8505-FEE6-0A44-A297-9E1CD6EA0D86}" type="pres">
      <dgm:prSet presAssocID="{A7AAF5E5-F7B7-4BE6-8F46-D6D16C6BD2FE}" presName="sibTrans" presStyleCnt="0"/>
      <dgm:spPr/>
    </dgm:pt>
    <dgm:pt modelId="{EAB0FEA2-A5E0-E149-AFFC-F5427A04B7CD}" type="pres">
      <dgm:prSet presAssocID="{BAA0EDA9-E436-46FC-BA6B-B32F011EFB25}" presName="node" presStyleLbl="node1" presStyleIdx="5" presStyleCnt="7">
        <dgm:presLayoutVars>
          <dgm:bulletEnabled val="1"/>
        </dgm:presLayoutVars>
      </dgm:prSet>
      <dgm:spPr/>
    </dgm:pt>
    <dgm:pt modelId="{B2571BD4-D029-714B-A307-FF54437085B8}" type="pres">
      <dgm:prSet presAssocID="{A6B62475-BC5A-4144-8897-508ACF9443CD}" presName="sibTrans" presStyleCnt="0"/>
      <dgm:spPr/>
    </dgm:pt>
    <dgm:pt modelId="{471815AF-8B8F-5C45-A1F1-960050D30299}" type="pres">
      <dgm:prSet presAssocID="{E7932BBC-0725-489A-B57F-3EDCE9838CEF}" presName="node" presStyleLbl="node1" presStyleIdx="6" presStyleCnt="7">
        <dgm:presLayoutVars>
          <dgm:bulletEnabled val="1"/>
        </dgm:presLayoutVars>
      </dgm:prSet>
      <dgm:spPr/>
    </dgm:pt>
  </dgm:ptLst>
  <dgm:cxnLst>
    <dgm:cxn modelId="{45FCF903-37CA-48C1-9AF0-7B50C9F74868}" srcId="{97EB7EF6-6C53-449D-9266-306EEEA95A5A}" destId="{AA1E9A8F-7146-4E03-BC84-8D299AD675E4}" srcOrd="4" destOrd="0" parTransId="{1F0F908C-F3B1-49B7-B7A7-188E51D56407}" sibTransId="{A7AAF5E5-F7B7-4BE6-8F46-D6D16C6BD2FE}"/>
    <dgm:cxn modelId="{C76A4F1B-5320-8E4D-A51A-FC56B2BE584F}" type="presOf" srcId="{B54A0AED-163C-403E-A942-0357968544A2}" destId="{17B19F32-5F67-3042-B459-B5D93AC27E47}" srcOrd="0" destOrd="0" presId="urn:microsoft.com/office/officeart/2005/8/layout/default"/>
    <dgm:cxn modelId="{D63E5320-CD91-3D40-8F53-EA3801FB366C}" type="presOf" srcId="{AA1E9A8F-7146-4E03-BC84-8D299AD675E4}" destId="{CABB392D-61D0-AE48-ADAA-D02EAB43C9C2}" srcOrd="0" destOrd="0" presId="urn:microsoft.com/office/officeart/2005/8/layout/default"/>
    <dgm:cxn modelId="{626FFB24-6733-489A-B16D-441DC3A502BF}" srcId="{97EB7EF6-6C53-449D-9266-306EEEA95A5A}" destId="{E7932BBC-0725-489A-B57F-3EDCE9838CEF}" srcOrd="6" destOrd="0" parTransId="{4DD5C786-8F55-4469-B6BD-69203BFFCB7B}" sibTransId="{7A8D5737-7006-4937-97D8-3AF0FA1A5263}"/>
    <dgm:cxn modelId="{6F63A22C-9DF4-EC4C-9FB6-61DE6121B10C}" type="presOf" srcId="{E7932BBC-0725-489A-B57F-3EDCE9838CEF}" destId="{471815AF-8B8F-5C45-A1F1-960050D30299}" srcOrd="0" destOrd="0" presId="urn:microsoft.com/office/officeart/2005/8/layout/default"/>
    <dgm:cxn modelId="{70845956-AB1F-1946-A43E-20F732E2A960}" type="presOf" srcId="{97EB7EF6-6C53-449D-9266-306EEEA95A5A}" destId="{E74D6CBC-44FC-E846-A787-2D1B0D5C00AC}" srcOrd="0" destOrd="0" presId="urn:microsoft.com/office/officeart/2005/8/layout/default"/>
    <dgm:cxn modelId="{BCDBC665-8F19-4424-ABB5-599D2714329E}" srcId="{97EB7EF6-6C53-449D-9266-306EEEA95A5A}" destId="{B54A0AED-163C-403E-A942-0357968544A2}" srcOrd="1" destOrd="0" parTransId="{02AFFE2D-D8CC-4F42-AE9E-978FBA42A99F}" sibTransId="{C710C545-9771-4A94-8E4A-A6FCE9CF0AC2}"/>
    <dgm:cxn modelId="{442C3272-8BB5-4DC0-AA88-730B0A5C6C0F}" srcId="{97EB7EF6-6C53-449D-9266-306EEEA95A5A}" destId="{52AB7FD7-BFCC-4279-B3A5-A4307E8E3EA2}" srcOrd="0" destOrd="0" parTransId="{A914F3E7-A09B-4F84-8FC3-348AA5CDC8F9}" sibTransId="{A5F4AF23-DB93-49DB-BEA0-6DB9E25DF1F2}"/>
    <dgm:cxn modelId="{E28D0583-C871-6646-8AAD-25AE914EE203}" type="presOf" srcId="{52AB7FD7-BFCC-4279-B3A5-A4307E8E3EA2}" destId="{053D1469-84D3-8E44-ADF2-467C624DDD28}" srcOrd="0" destOrd="0" presId="urn:microsoft.com/office/officeart/2005/8/layout/default"/>
    <dgm:cxn modelId="{8D711F84-1DEF-4767-BCDA-8C70551530A6}" srcId="{97EB7EF6-6C53-449D-9266-306EEEA95A5A}" destId="{D3B005C7-BFF6-4A55-B3E3-C1B073675F80}" srcOrd="3" destOrd="0" parTransId="{595752A7-AFA6-485C-824F-03D089E39D7C}" sibTransId="{CB9F7A49-9C61-48CB-8037-B5F169A8E0F8}"/>
    <dgm:cxn modelId="{E749958B-5CC4-C042-97C3-EC33BDA1C910}" type="presOf" srcId="{BAA0EDA9-E436-46FC-BA6B-B32F011EFB25}" destId="{EAB0FEA2-A5E0-E149-AFFC-F5427A04B7CD}" srcOrd="0" destOrd="0" presId="urn:microsoft.com/office/officeart/2005/8/layout/default"/>
    <dgm:cxn modelId="{D7E15D90-F5FF-7845-8570-58B978050E68}" type="presOf" srcId="{D3B005C7-BFF6-4A55-B3E3-C1B073675F80}" destId="{3944B340-9374-2A45-9F3D-247E7859257D}" srcOrd="0" destOrd="0" presId="urn:microsoft.com/office/officeart/2005/8/layout/default"/>
    <dgm:cxn modelId="{5D0401B7-2FFF-D54E-A2F4-7B3829DB92DD}" type="presOf" srcId="{FBE8B072-314B-420C-A186-5E0126FC8EAC}" destId="{2D0074E1-45EC-054A-B2BF-FBA197E86F59}" srcOrd="0" destOrd="0" presId="urn:microsoft.com/office/officeart/2005/8/layout/default"/>
    <dgm:cxn modelId="{0A36E6E4-CBD1-47E5-BE2E-8B1D750566E2}" srcId="{97EB7EF6-6C53-449D-9266-306EEEA95A5A}" destId="{FBE8B072-314B-420C-A186-5E0126FC8EAC}" srcOrd="2" destOrd="0" parTransId="{C1DB52E6-26C8-4849-A858-0FE0348A9F17}" sibTransId="{8B1B8EDC-6BC7-4732-AED2-1E014E10BF03}"/>
    <dgm:cxn modelId="{496F06F9-B47A-48E2-A3DA-4135E7A0735B}" srcId="{97EB7EF6-6C53-449D-9266-306EEEA95A5A}" destId="{BAA0EDA9-E436-46FC-BA6B-B32F011EFB25}" srcOrd="5" destOrd="0" parTransId="{C5D6B6AB-C5C4-44DD-8039-5366E2B53CD9}" sibTransId="{A6B62475-BC5A-4144-8897-508ACF9443CD}"/>
    <dgm:cxn modelId="{C2D90AF5-33D1-A147-A2FB-99A97F4C294A}" type="presParOf" srcId="{E74D6CBC-44FC-E846-A787-2D1B0D5C00AC}" destId="{053D1469-84D3-8E44-ADF2-467C624DDD28}" srcOrd="0" destOrd="0" presId="urn:microsoft.com/office/officeart/2005/8/layout/default"/>
    <dgm:cxn modelId="{8179BC01-A45C-0C44-A4CB-B5B8C759ECEC}" type="presParOf" srcId="{E74D6CBC-44FC-E846-A787-2D1B0D5C00AC}" destId="{375FF68E-04E0-F349-9E97-6C9D1FA9BD16}" srcOrd="1" destOrd="0" presId="urn:microsoft.com/office/officeart/2005/8/layout/default"/>
    <dgm:cxn modelId="{5D38E6BC-37ED-1549-8D40-FCEF58DAD75C}" type="presParOf" srcId="{E74D6CBC-44FC-E846-A787-2D1B0D5C00AC}" destId="{17B19F32-5F67-3042-B459-B5D93AC27E47}" srcOrd="2" destOrd="0" presId="urn:microsoft.com/office/officeart/2005/8/layout/default"/>
    <dgm:cxn modelId="{97FE6C82-1420-8945-917C-3850DE790E52}" type="presParOf" srcId="{E74D6CBC-44FC-E846-A787-2D1B0D5C00AC}" destId="{DBD74075-45E3-2D48-A54D-B7264D6EA71D}" srcOrd="3" destOrd="0" presId="urn:microsoft.com/office/officeart/2005/8/layout/default"/>
    <dgm:cxn modelId="{66DFD91C-4B3C-A147-8468-660BE2CCE35F}" type="presParOf" srcId="{E74D6CBC-44FC-E846-A787-2D1B0D5C00AC}" destId="{2D0074E1-45EC-054A-B2BF-FBA197E86F59}" srcOrd="4" destOrd="0" presId="urn:microsoft.com/office/officeart/2005/8/layout/default"/>
    <dgm:cxn modelId="{58515643-6FA7-0445-9D47-FB69C73A1B2C}" type="presParOf" srcId="{E74D6CBC-44FC-E846-A787-2D1B0D5C00AC}" destId="{243B7CB0-11EF-3140-BF2E-365C8097A8DC}" srcOrd="5" destOrd="0" presId="urn:microsoft.com/office/officeart/2005/8/layout/default"/>
    <dgm:cxn modelId="{F2803E4E-2C19-9248-8E51-30540E5EECCF}" type="presParOf" srcId="{E74D6CBC-44FC-E846-A787-2D1B0D5C00AC}" destId="{3944B340-9374-2A45-9F3D-247E7859257D}" srcOrd="6" destOrd="0" presId="urn:microsoft.com/office/officeart/2005/8/layout/default"/>
    <dgm:cxn modelId="{4BD75672-04EC-B742-BBF6-DB9DB2B7CED4}" type="presParOf" srcId="{E74D6CBC-44FC-E846-A787-2D1B0D5C00AC}" destId="{11C6561C-2BEA-B041-B8F6-D03C2AF17157}" srcOrd="7" destOrd="0" presId="urn:microsoft.com/office/officeart/2005/8/layout/default"/>
    <dgm:cxn modelId="{EC2AC1A4-4DF2-9044-BD39-A1F3DB5FBA57}" type="presParOf" srcId="{E74D6CBC-44FC-E846-A787-2D1B0D5C00AC}" destId="{CABB392D-61D0-AE48-ADAA-D02EAB43C9C2}" srcOrd="8" destOrd="0" presId="urn:microsoft.com/office/officeart/2005/8/layout/default"/>
    <dgm:cxn modelId="{EC90CD4F-8A92-174B-8913-4682E2259792}" type="presParOf" srcId="{E74D6CBC-44FC-E846-A787-2D1B0D5C00AC}" destId="{74FC8505-FEE6-0A44-A297-9E1CD6EA0D86}" srcOrd="9" destOrd="0" presId="urn:microsoft.com/office/officeart/2005/8/layout/default"/>
    <dgm:cxn modelId="{06EF75BB-3A24-1D47-9941-3AD2D65C0C84}" type="presParOf" srcId="{E74D6CBC-44FC-E846-A787-2D1B0D5C00AC}" destId="{EAB0FEA2-A5E0-E149-AFFC-F5427A04B7CD}" srcOrd="10" destOrd="0" presId="urn:microsoft.com/office/officeart/2005/8/layout/default"/>
    <dgm:cxn modelId="{9D7C9BEA-AB30-2948-BD49-33121E6130C3}" type="presParOf" srcId="{E74D6CBC-44FC-E846-A787-2D1B0D5C00AC}" destId="{B2571BD4-D029-714B-A307-FF54437085B8}" srcOrd="11" destOrd="0" presId="urn:microsoft.com/office/officeart/2005/8/layout/default"/>
    <dgm:cxn modelId="{DE6D60F1-4F16-B646-AEF4-9171651901E9}" type="presParOf" srcId="{E74D6CBC-44FC-E846-A787-2D1B0D5C00AC}" destId="{471815AF-8B8F-5C45-A1F1-960050D30299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EB7EF6-6C53-449D-9266-306EEEA95A5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AB7FD7-BFCC-4279-B3A5-A4307E8E3EA2}">
      <dgm:prSet/>
      <dgm:spPr/>
      <dgm:t>
        <a:bodyPr/>
        <a:lstStyle/>
        <a:p>
          <a:r>
            <a:rPr lang="en-US" b="0" i="0" dirty="0"/>
            <a:t>Python Script to generate Rows</a:t>
          </a:r>
          <a:endParaRPr lang="en-US" dirty="0"/>
        </a:p>
      </dgm:t>
    </dgm:pt>
    <dgm:pt modelId="{A914F3E7-A09B-4F84-8FC3-348AA5CDC8F9}" type="parTrans" cxnId="{442C3272-8BB5-4DC0-AA88-730B0A5C6C0F}">
      <dgm:prSet/>
      <dgm:spPr/>
      <dgm:t>
        <a:bodyPr/>
        <a:lstStyle/>
        <a:p>
          <a:endParaRPr lang="en-US"/>
        </a:p>
      </dgm:t>
    </dgm:pt>
    <dgm:pt modelId="{A5F4AF23-DB93-49DB-BEA0-6DB9E25DF1F2}" type="sibTrans" cxnId="{442C3272-8BB5-4DC0-AA88-730B0A5C6C0F}">
      <dgm:prSet/>
      <dgm:spPr/>
      <dgm:t>
        <a:bodyPr/>
        <a:lstStyle/>
        <a:p>
          <a:endParaRPr lang="en-US"/>
        </a:p>
      </dgm:t>
    </dgm:pt>
    <dgm:pt modelId="{FBE8B072-314B-420C-A186-5E0126FC8EAC}">
      <dgm:prSet/>
      <dgm:spPr/>
      <dgm:t>
        <a:bodyPr/>
        <a:lstStyle/>
        <a:p>
          <a:r>
            <a:rPr lang="en-US" b="0" i="0" dirty="0"/>
            <a:t>Deployment in Microsoft Azure</a:t>
          </a:r>
          <a:endParaRPr lang="en-US" dirty="0"/>
        </a:p>
      </dgm:t>
    </dgm:pt>
    <dgm:pt modelId="{C1DB52E6-26C8-4849-A858-0FE0348A9F17}" type="parTrans" cxnId="{0A36E6E4-CBD1-47E5-BE2E-8B1D750566E2}">
      <dgm:prSet/>
      <dgm:spPr/>
      <dgm:t>
        <a:bodyPr/>
        <a:lstStyle/>
        <a:p>
          <a:endParaRPr lang="en-US"/>
        </a:p>
      </dgm:t>
    </dgm:pt>
    <dgm:pt modelId="{8B1B8EDC-6BC7-4732-AED2-1E014E10BF03}" type="sibTrans" cxnId="{0A36E6E4-CBD1-47E5-BE2E-8B1D750566E2}">
      <dgm:prSet/>
      <dgm:spPr/>
      <dgm:t>
        <a:bodyPr/>
        <a:lstStyle/>
        <a:p>
          <a:endParaRPr lang="en-US"/>
        </a:p>
      </dgm:t>
    </dgm:pt>
    <dgm:pt modelId="{D3B005C7-BFF6-4A55-B3E3-C1B073675F80}">
      <dgm:prSet/>
      <dgm:spPr/>
      <dgm:t>
        <a:bodyPr/>
        <a:lstStyle/>
        <a:p>
          <a:r>
            <a:rPr lang="en-US" b="0" i="0" dirty="0"/>
            <a:t>Visual Analytics in Power BI.</a:t>
          </a:r>
          <a:endParaRPr lang="en-US" dirty="0"/>
        </a:p>
      </dgm:t>
    </dgm:pt>
    <dgm:pt modelId="{595752A7-AFA6-485C-824F-03D089E39D7C}" type="parTrans" cxnId="{8D711F84-1DEF-4767-BCDA-8C70551530A6}">
      <dgm:prSet/>
      <dgm:spPr/>
      <dgm:t>
        <a:bodyPr/>
        <a:lstStyle/>
        <a:p>
          <a:endParaRPr lang="en-US"/>
        </a:p>
      </dgm:t>
    </dgm:pt>
    <dgm:pt modelId="{CB9F7A49-9C61-48CB-8037-B5F169A8E0F8}" type="sibTrans" cxnId="{8D711F84-1DEF-4767-BCDA-8C70551530A6}">
      <dgm:prSet/>
      <dgm:spPr/>
      <dgm:t>
        <a:bodyPr/>
        <a:lstStyle/>
        <a:p>
          <a:endParaRPr lang="en-US"/>
        </a:p>
      </dgm:t>
    </dgm:pt>
    <dgm:pt modelId="{850983ED-B920-4649-97F8-D2806897E8F2}">
      <dgm:prSet/>
      <dgm:spPr/>
      <dgm:t>
        <a:bodyPr/>
        <a:lstStyle/>
        <a:p>
          <a:r>
            <a:rPr lang="en-US" b="0" i="0" dirty="0"/>
            <a:t>Database Creation In SSMS</a:t>
          </a:r>
          <a:endParaRPr lang="en-US" dirty="0"/>
        </a:p>
      </dgm:t>
    </dgm:pt>
    <dgm:pt modelId="{A96EB8CE-15F6-7548-9324-A067E5AA7D32}" type="parTrans" cxnId="{E0C0EFD0-E9DD-624C-A2B6-D089715FEECE}">
      <dgm:prSet/>
      <dgm:spPr/>
      <dgm:t>
        <a:bodyPr/>
        <a:lstStyle/>
        <a:p>
          <a:endParaRPr lang="en-US"/>
        </a:p>
      </dgm:t>
    </dgm:pt>
    <dgm:pt modelId="{6F26D13E-9F90-6242-AAF0-7246DA10E8FF}" type="sibTrans" cxnId="{E0C0EFD0-E9DD-624C-A2B6-D089715FEECE}">
      <dgm:prSet/>
      <dgm:spPr/>
      <dgm:t>
        <a:bodyPr/>
        <a:lstStyle/>
        <a:p>
          <a:endParaRPr lang="en-US"/>
        </a:p>
      </dgm:t>
    </dgm:pt>
    <dgm:pt modelId="{A59635F6-824A-1545-BF98-B97D3C52566E}" type="pres">
      <dgm:prSet presAssocID="{97EB7EF6-6C53-449D-9266-306EEEA95A5A}" presName="Name0" presStyleCnt="0">
        <dgm:presLayoutVars>
          <dgm:dir/>
          <dgm:animLvl val="lvl"/>
          <dgm:resizeHandles val="exact"/>
        </dgm:presLayoutVars>
      </dgm:prSet>
      <dgm:spPr/>
    </dgm:pt>
    <dgm:pt modelId="{CCB812BA-77CD-D746-804B-C4ADF77D5814}" type="pres">
      <dgm:prSet presAssocID="{52AB7FD7-BFCC-4279-B3A5-A4307E8E3EA2}" presName="linNode" presStyleCnt="0"/>
      <dgm:spPr/>
    </dgm:pt>
    <dgm:pt modelId="{BD3A7377-0F77-2F45-B963-CA181D83D2DD}" type="pres">
      <dgm:prSet presAssocID="{52AB7FD7-BFCC-4279-B3A5-A4307E8E3EA2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59C7B849-1864-AC46-ABD9-B83B6666B405}" type="pres">
      <dgm:prSet presAssocID="{A5F4AF23-DB93-49DB-BEA0-6DB9E25DF1F2}" presName="sp" presStyleCnt="0"/>
      <dgm:spPr/>
    </dgm:pt>
    <dgm:pt modelId="{D3E7B167-8398-994A-B25B-E30E25A7587F}" type="pres">
      <dgm:prSet presAssocID="{850983ED-B920-4649-97F8-D2806897E8F2}" presName="linNode" presStyleCnt="0"/>
      <dgm:spPr/>
    </dgm:pt>
    <dgm:pt modelId="{A9C0E719-020F-8F44-98F7-C9C6E99BD884}" type="pres">
      <dgm:prSet presAssocID="{850983ED-B920-4649-97F8-D2806897E8F2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F6A92634-7AA2-6D48-A6E3-85985C39386A}" type="pres">
      <dgm:prSet presAssocID="{6F26D13E-9F90-6242-AAF0-7246DA10E8FF}" presName="sp" presStyleCnt="0"/>
      <dgm:spPr/>
    </dgm:pt>
    <dgm:pt modelId="{B3AEAD62-F518-D942-9B86-53703A1F307E}" type="pres">
      <dgm:prSet presAssocID="{FBE8B072-314B-420C-A186-5E0126FC8EAC}" presName="linNode" presStyleCnt="0"/>
      <dgm:spPr/>
    </dgm:pt>
    <dgm:pt modelId="{960B7C1C-0128-B149-A458-F2D78F324BDC}" type="pres">
      <dgm:prSet presAssocID="{FBE8B072-314B-420C-A186-5E0126FC8EA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3210C0EF-1492-8D48-A73F-55B2C218CB2A}" type="pres">
      <dgm:prSet presAssocID="{8B1B8EDC-6BC7-4732-AED2-1E014E10BF03}" presName="sp" presStyleCnt="0"/>
      <dgm:spPr/>
    </dgm:pt>
    <dgm:pt modelId="{627690E1-1151-E54B-BD24-6C74553FA088}" type="pres">
      <dgm:prSet presAssocID="{D3B005C7-BFF6-4A55-B3E3-C1B073675F80}" presName="linNode" presStyleCnt="0"/>
      <dgm:spPr/>
    </dgm:pt>
    <dgm:pt modelId="{845DEBF2-C7D8-7545-A6D5-90537CAF2793}" type="pres">
      <dgm:prSet presAssocID="{D3B005C7-BFF6-4A55-B3E3-C1B073675F80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442C3272-8BB5-4DC0-AA88-730B0A5C6C0F}" srcId="{97EB7EF6-6C53-449D-9266-306EEEA95A5A}" destId="{52AB7FD7-BFCC-4279-B3A5-A4307E8E3EA2}" srcOrd="0" destOrd="0" parTransId="{A914F3E7-A09B-4F84-8FC3-348AA5CDC8F9}" sibTransId="{A5F4AF23-DB93-49DB-BEA0-6DB9E25DF1F2}"/>
    <dgm:cxn modelId="{8D711F84-1DEF-4767-BCDA-8C70551530A6}" srcId="{97EB7EF6-6C53-449D-9266-306EEEA95A5A}" destId="{D3B005C7-BFF6-4A55-B3E3-C1B073675F80}" srcOrd="3" destOrd="0" parTransId="{595752A7-AFA6-485C-824F-03D089E39D7C}" sibTransId="{CB9F7A49-9C61-48CB-8037-B5F169A8E0F8}"/>
    <dgm:cxn modelId="{6331A2AA-4174-7347-A6AF-F7560F058D40}" type="presOf" srcId="{97EB7EF6-6C53-449D-9266-306EEEA95A5A}" destId="{A59635F6-824A-1545-BF98-B97D3C52566E}" srcOrd="0" destOrd="0" presId="urn:microsoft.com/office/officeart/2005/8/layout/vList5"/>
    <dgm:cxn modelId="{DAE59EBE-50B0-3648-ADDD-C049F8713BE4}" type="presOf" srcId="{850983ED-B920-4649-97F8-D2806897E8F2}" destId="{A9C0E719-020F-8F44-98F7-C9C6E99BD884}" srcOrd="0" destOrd="0" presId="urn:microsoft.com/office/officeart/2005/8/layout/vList5"/>
    <dgm:cxn modelId="{0D42ABBF-5F25-9B4D-9612-8CA82A360A27}" type="presOf" srcId="{52AB7FD7-BFCC-4279-B3A5-A4307E8E3EA2}" destId="{BD3A7377-0F77-2F45-B963-CA181D83D2DD}" srcOrd="0" destOrd="0" presId="urn:microsoft.com/office/officeart/2005/8/layout/vList5"/>
    <dgm:cxn modelId="{E0C0EFD0-E9DD-624C-A2B6-D089715FEECE}" srcId="{97EB7EF6-6C53-449D-9266-306EEEA95A5A}" destId="{850983ED-B920-4649-97F8-D2806897E8F2}" srcOrd="1" destOrd="0" parTransId="{A96EB8CE-15F6-7548-9324-A067E5AA7D32}" sibTransId="{6F26D13E-9F90-6242-AAF0-7246DA10E8FF}"/>
    <dgm:cxn modelId="{0A36E6E4-CBD1-47E5-BE2E-8B1D750566E2}" srcId="{97EB7EF6-6C53-449D-9266-306EEEA95A5A}" destId="{FBE8B072-314B-420C-A186-5E0126FC8EAC}" srcOrd="2" destOrd="0" parTransId="{C1DB52E6-26C8-4849-A858-0FE0348A9F17}" sibTransId="{8B1B8EDC-6BC7-4732-AED2-1E014E10BF03}"/>
    <dgm:cxn modelId="{55779EF8-369F-0847-A8B7-B18EE35D365C}" type="presOf" srcId="{D3B005C7-BFF6-4A55-B3E3-C1B073675F80}" destId="{845DEBF2-C7D8-7545-A6D5-90537CAF2793}" srcOrd="0" destOrd="0" presId="urn:microsoft.com/office/officeart/2005/8/layout/vList5"/>
    <dgm:cxn modelId="{7BFECBF9-691C-7A4C-B6D2-79A7FAADFF20}" type="presOf" srcId="{FBE8B072-314B-420C-A186-5E0126FC8EAC}" destId="{960B7C1C-0128-B149-A458-F2D78F324BDC}" srcOrd="0" destOrd="0" presId="urn:microsoft.com/office/officeart/2005/8/layout/vList5"/>
    <dgm:cxn modelId="{F12F4E6F-4FAF-EF47-B40A-1AE6509E32FF}" type="presParOf" srcId="{A59635F6-824A-1545-BF98-B97D3C52566E}" destId="{CCB812BA-77CD-D746-804B-C4ADF77D5814}" srcOrd="0" destOrd="0" presId="urn:microsoft.com/office/officeart/2005/8/layout/vList5"/>
    <dgm:cxn modelId="{F7EE8B21-D9E9-FC41-9064-4AA3D914427A}" type="presParOf" srcId="{CCB812BA-77CD-D746-804B-C4ADF77D5814}" destId="{BD3A7377-0F77-2F45-B963-CA181D83D2DD}" srcOrd="0" destOrd="0" presId="urn:microsoft.com/office/officeart/2005/8/layout/vList5"/>
    <dgm:cxn modelId="{41198BF8-2BF5-594D-A930-148E57813B9E}" type="presParOf" srcId="{A59635F6-824A-1545-BF98-B97D3C52566E}" destId="{59C7B849-1864-AC46-ABD9-B83B6666B405}" srcOrd="1" destOrd="0" presId="urn:microsoft.com/office/officeart/2005/8/layout/vList5"/>
    <dgm:cxn modelId="{B7C73EB7-135B-5B46-BABF-D7347E3ABF05}" type="presParOf" srcId="{A59635F6-824A-1545-BF98-B97D3C52566E}" destId="{D3E7B167-8398-994A-B25B-E30E25A7587F}" srcOrd="2" destOrd="0" presId="urn:microsoft.com/office/officeart/2005/8/layout/vList5"/>
    <dgm:cxn modelId="{F67D7B86-1FBE-1645-9CC1-8922F6E6D91C}" type="presParOf" srcId="{D3E7B167-8398-994A-B25B-E30E25A7587F}" destId="{A9C0E719-020F-8F44-98F7-C9C6E99BD884}" srcOrd="0" destOrd="0" presId="urn:microsoft.com/office/officeart/2005/8/layout/vList5"/>
    <dgm:cxn modelId="{0F464A4C-752E-8941-81EC-9E21888DC27D}" type="presParOf" srcId="{A59635F6-824A-1545-BF98-B97D3C52566E}" destId="{F6A92634-7AA2-6D48-A6E3-85985C39386A}" srcOrd="3" destOrd="0" presId="urn:microsoft.com/office/officeart/2005/8/layout/vList5"/>
    <dgm:cxn modelId="{9D7D6B44-ED77-C448-884D-69C848BA3013}" type="presParOf" srcId="{A59635F6-824A-1545-BF98-B97D3C52566E}" destId="{B3AEAD62-F518-D942-9B86-53703A1F307E}" srcOrd="4" destOrd="0" presId="urn:microsoft.com/office/officeart/2005/8/layout/vList5"/>
    <dgm:cxn modelId="{2D828794-174C-FF44-BD6E-2DB6AFCB4444}" type="presParOf" srcId="{B3AEAD62-F518-D942-9B86-53703A1F307E}" destId="{960B7C1C-0128-B149-A458-F2D78F324BDC}" srcOrd="0" destOrd="0" presId="urn:microsoft.com/office/officeart/2005/8/layout/vList5"/>
    <dgm:cxn modelId="{E5C5A254-2AFA-4340-9BDE-53168C52210C}" type="presParOf" srcId="{A59635F6-824A-1545-BF98-B97D3C52566E}" destId="{3210C0EF-1492-8D48-A73F-55B2C218CB2A}" srcOrd="5" destOrd="0" presId="urn:microsoft.com/office/officeart/2005/8/layout/vList5"/>
    <dgm:cxn modelId="{A6615CF4-4D98-5242-AFFC-CECF0CA4CB99}" type="presParOf" srcId="{A59635F6-824A-1545-BF98-B97D3C52566E}" destId="{627690E1-1151-E54B-BD24-6C74553FA088}" srcOrd="6" destOrd="0" presId="urn:microsoft.com/office/officeart/2005/8/layout/vList5"/>
    <dgm:cxn modelId="{A887972E-3037-9844-97D1-1AD902157E9A}" type="presParOf" srcId="{627690E1-1151-E54B-BD24-6C74553FA088}" destId="{845DEBF2-C7D8-7545-A6D5-90537CAF279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01DB2D-1823-41A8-AD64-D454968089E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FD79DF-5CBA-488F-881B-2F39FEF354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”Crafting personalized experiences and targeted marketing campaigns hinges on robust data analysis to comprehend and adapt to individual consumer preferences.."</a:t>
          </a:r>
        </a:p>
      </dgm:t>
    </dgm:pt>
    <dgm:pt modelId="{F1F26A55-B2C3-4F86-8DC9-B00C08E2DE27}" type="parTrans" cxnId="{E3938E8F-B438-41F1-8DEE-4CD73E85E5A1}">
      <dgm:prSet/>
      <dgm:spPr/>
      <dgm:t>
        <a:bodyPr/>
        <a:lstStyle/>
        <a:p>
          <a:endParaRPr lang="en-US"/>
        </a:p>
      </dgm:t>
    </dgm:pt>
    <dgm:pt modelId="{F269219E-34E9-4730-8350-DED014BA8EDB}" type="sibTrans" cxnId="{E3938E8F-B438-41F1-8DEE-4CD73E85E5A1}">
      <dgm:prSet/>
      <dgm:spPr/>
      <dgm:t>
        <a:bodyPr/>
        <a:lstStyle/>
        <a:p>
          <a:endParaRPr lang="en-US"/>
        </a:p>
      </dgm:t>
    </dgm:pt>
    <dgm:pt modelId="{FA0182B1-0CAF-48E2-968F-F8A819EF2D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”Efficiently balancing sales optimization and minimizing surplus stock demands effective inventory management, accurate demand forecasting and precise product identification.”</a:t>
          </a:r>
        </a:p>
      </dgm:t>
    </dgm:pt>
    <dgm:pt modelId="{C8AD5799-A460-4FA8-909E-C6792E2997E5}" type="parTrans" cxnId="{513333EC-4A76-4231-BAF3-0B6D23070050}">
      <dgm:prSet/>
      <dgm:spPr/>
      <dgm:t>
        <a:bodyPr/>
        <a:lstStyle/>
        <a:p>
          <a:endParaRPr lang="en-US"/>
        </a:p>
      </dgm:t>
    </dgm:pt>
    <dgm:pt modelId="{2C05C38B-D5CF-4E90-A737-E80A1228D9D2}" type="sibTrans" cxnId="{513333EC-4A76-4231-BAF3-0B6D23070050}">
      <dgm:prSet/>
      <dgm:spPr/>
      <dgm:t>
        <a:bodyPr/>
        <a:lstStyle/>
        <a:p>
          <a:endParaRPr lang="en-US"/>
        </a:p>
      </dgm:t>
    </dgm:pt>
    <dgm:pt modelId="{16F8B880-2237-4C2D-B691-EEC03B9087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does leveraging data analytics provide businesses with a substantial advantage in a competitive market, influencing decision-making across marketing tactics?."</a:t>
          </a:r>
        </a:p>
      </dgm:t>
    </dgm:pt>
    <dgm:pt modelId="{BD9D49E7-3901-4620-B5A4-016C4E95D7A9}" type="parTrans" cxnId="{63F9BD91-83A0-4AE2-9B89-BF9945863E53}">
      <dgm:prSet/>
      <dgm:spPr/>
      <dgm:t>
        <a:bodyPr/>
        <a:lstStyle/>
        <a:p>
          <a:endParaRPr lang="en-US"/>
        </a:p>
      </dgm:t>
    </dgm:pt>
    <dgm:pt modelId="{500DB016-8BF7-43BB-94EE-EE1207506DCE}" type="sibTrans" cxnId="{63F9BD91-83A0-4AE2-9B89-BF9945863E53}">
      <dgm:prSet/>
      <dgm:spPr/>
      <dgm:t>
        <a:bodyPr/>
        <a:lstStyle/>
        <a:p>
          <a:endParaRPr lang="en-US"/>
        </a:p>
      </dgm:t>
    </dgm:pt>
    <dgm:pt modelId="{91AE0BE5-3C92-4E15-AA7A-035D235AFB5B}" type="pres">
      <dgm:prSet presAssocID="{DF01DB2D-1823-41A8-AD64-D454968089ED}" presName="root" presStyleCnt="0">
        <dgm:presLayoutVars>
          <dgm:dir/>
          <dgm:resizeHandles val="exact"/>
        </dgm:presLayoutVars>
      </dgm:prSet>
      <dgm:spPr/>
    </dgm:pt>
    <dgm:pt modelId="{35A91DCB-2A29-4867-8FC6-B75933064F22}" type="pres">
      <dgm:prSet presAssocID="{C3FD79DF-5CBA-488F-881B-2F39FEF354C3}" presName="compNode" presStyleCnt="0"/>
      <dgm:spPr/>
    </dgm:pt>
    <dgm:pt modelId="{ECE229AB-9B21-46D1-ACE7-D0C5F0894717}" type="pres">
      <dgm:prSet presAssocID="{C3FD79DF-5CBA-488F-881B-2F39FEF354C3}" presName="bgRect" presStyleLbl="bgShp" presStyleIdx="0" presStyleCnt="3"/>
      <dgm:spPr/>
    </dgm:pt>
    <dgm:pt modelId="{937D1B0B-02E2-4B2D-861B-7A94A5482427}" type="pres">
      <dgm:prSet presAssocID="{C3FD79DF-5CBA-488F-881B-2F39FEF354C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BB2EDE94-BFEC-4497-9C42-A854C36D91AB}" type="pres">
      <dgm:prSet presAssocID="{C3FD79DF-5CBA-488F-881B-2F39FEF354C3}" presName="spaceRect" presStyleCnt="0"/>
      <dgm:spPr/>
    </dgm:pt>
    <dgm:pt modelId="{E6933601-E198-4B28-93C0-66A00740BD59}" type="pres">
      <dgm:prSet presAssocID="{C3FD79DF-5CBA-488F-881B-2F39FEF354C3}" presName="parTx" presStyleLbl="revTx" presStyleIdx="0" presStyleCnt="3">
        <dgm:presLayoutVars>
          <dgm:chMax val="0"/>
          <dgm:chPref val="0"/>
        </dgm:presLayoutVars>
      </dgm:prSet>
      <dgm:spPr/>
    </dgm:pt>
    <dgm:pt modelId="{51298D30-5FE8-466F-86B9-7F834C3F21C7}" type="pres">
      <dgm:prSet presAssocID="{F269219E-34E9-4730-8350-DED014BA8EDB}" presName="sibTrans" presStyleCnt="0"/>
      <dgm:spPr/>
    </dgm:pt>
    <dgm:pt modelId="{7013121D-2B69-4B42-9952-09C8630B71E1}" type="pres">
      <dgm:prSet presAssocID="{FA0182B1-0CAF-48E2-968F-F8A819EF2D34}" presName="compNode" presStyleCnt="0"/>
      <dgm:spPr/>
    </dgm:pt>
    <dgm:pt modelId="{B24171E6-89FA-49EB-824E-5E13496B2097}" type="pres">
      <dgm:prSet presAssocID="{FA0182B1-0CAF-48E2-968F-F8A819EF2D34}" presName="bgRect" presStyleLbl="bgShp" presStyleIdx="1" presStyleCnt="3"/>
      <dgm:spPr/>
    </dgm:pt>
    <dgm:pt modelId="{0759EF9B-755B-4871-9809-68EA6D8B5C8E}" type="pres">
      <dgm:prSet presAssocID="{FA0182B1-0CAF-48E2-968F-F8A819EF2D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2D5A744D-A922-4DC6-92D7-D9C4E7A36D40}" type="pres">
      <dgm:prSet presAssocID="{FA0182B1-0CAF-48E2-968F-F8A819EF2D34}" presName="spaceRect" presStyleCnt="0"/>
      <dgm:spPr/>
    </dgm:pt>
    <dgm:pt modelId="{BF6A31BF-D715-4D76-8B3A-7D4020A85D44}" type="pres">
      <dgm:prSet presAssocID="{FA0182B1-0CAF-48E2-968F-F8A819EF2D34}" presName="parTx" presStyleLbl="revTx" presStyleIdx="1" presStyleCnt="3">
        <dgm:presLayoutVars>
          <dgm:chMax val="0"/>
          <dgm:chPref val="0"/>
        </dgm:presLayoutVars>
      </dgm:prSet>
      <dgm:spPr/>
    </dgm:pt>
    <dgm:pt modelId="{F7CD0C5B-D9BF-45CA-BF30-6D6947567623}" type="pres">
      <dgm:prSet presAssocID="{2C05C38B-D5CF-4E90-A737-E80A1228D9D2}" presName="sibTrans" presStyleCnt="0"/>
      <dgm:spPr/>
    </dgm:pt>
    <dgm:pt modelId="{80CCEE56-9106-4CA7-AB7D-E0F51783366A}" type="pres">
      <dgm:prSet presAssocID="{16F8B880-2237-4C2D-B691-EEC03B90879B}" presName="compNode" presStyleCnt="0"/>
      <dgm:spPr/>
    </dgm:pt>
    <dgm:pt modelId="{FC4A5A14-82C3-4AA3-87C4-3CBA49EF2DE4}" type="pres">
      <dgm:prSet presAssocID="{16F8B880-2237-4C2D-B691-EEC03B90879B}" presName="bgRect" presStyleLbl="bgShp" presStyleIdx="2" presStyleCnt="3"/>
      <dgm:spPr/>
    </dgm:pt>
    <dgm:pt modelId="{32CA78A4-2400-4D65-AF31-189205FEBD29}" type="pres">
      <dgm:prSet presAssocID="{16F8B880-2237-4C2D-B691-EEC03B90879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F3749F9-5B44-4767-A005-7DB5D324C046}" type="pres">
      <dgm:prSet presAssocID="{16F8B880-2237-4C2D-B691-EEC03B90879B}" presName="spaceRect" presStyleCnt="0"/>
      <dgm:spPr/>
    </dgm:pt>
    <dgm:pt modelId="{EB239ABD-4C3D-42F0-A2DE-0C5B60CF30B2}" type="pres">
      <dgm:prSet presAssocID="{16F8B880-2237-4C2D-B691-EEC03B90879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17A060A-70DF-439D-8247-5980724A3A11}" type="presOf" srcId="{16F8B880-2237-4C2D-B691-EEC03B90879B}" destId="{EB239ABD-4C3D-42F0-A2DE-0C5B60CF30B2}" srcOrd="0" destOrd="0" presId="urn:microsoft.com/office/officeart/2018/2/layout/IconVerticalSolidList"/>
    <dgm:cxn modelId="{E891607F-7AB2-4072-8221-C9D36D2E51C9}" type="presOf" srcId="{C3FD79DF-5CBA-488F-881B-2F39FEF354C3}" destId="{E6933601-E198-4B28-93C0-66A00740BD59}" srcOrd="0" destOrd="0" presId="urn:microsoft.com/office/officeart/2018/2/layout/IconVerticalSolidList"/>
    <dgm:cxn modelId="{E3938E8F-B438-41F1-8DEE-4CD73E85E5A1}" srcId="{DF01DB2D-1823-41A8-AD64-D454968089ED}" destId="{C3FD79DF-5CBA-488F-881B-2F39FEF354C3}" srcOrd="0" destOrd="0" parTransId="{F1F26A55-B2C3-4F86-8DC9-B00C08E2DE27}" sibTransId="{F269219E-34E9-4730-8350-DED014BA8EDB}"/>
    <dgm:cxn modelId="{63F9BD91-83A0-4AE2-9B89-BF9945863E53}" srcId="{DF01DB2D-1823-41A8-AD64-D454968089ED}" destId="{16F8B880-2237-4C2D-B691-EEC03B90879B}" srcOrd="2" destOrd="0" parTransId="{BD9D49E7-3901-4620-B5A4-016C4E95D7A9}" sibTransId="{500DB016-8BF7-43BB-94EE-EE1207506DCE}"/>
    <dgm:cxn modelId="{3776E8A6-8752-49F2-AE90-49709EC1E6CF}" type="presOf" srcId="{FA0182B1-0CAF-48E2-968F-F8A819EF2D34}" destId="{BF6A31BF-D715-4D76-8B3A-7D4020A85D44}" srcOrd="0" destOrd="0" presId="urn:microsoft.com/office/officeart/2018/2/layout/IconVerticalSolidList"/>
    <dgm:cxn modelId="{7DAD08C8-1055-4351-BB50-811A4DAE452C}" type="presOf" srcId="{DF01DB2D-1823-41A8-AD64-D454968089ED}" destId="{91AE0BE5-3C92-4E15-AA7A-035D235AFB5B}" srcOrd="0" destOrd="0" presId="urn:microsoft.com/office/officeart/2018/2/layout/IconVerticalSolidList"/>
    <dgm:cxn modelId="{513333EC-4A76-4231-BAF3-0B6D23070050}" srcId="{DF01DB2D-1823-41A8-AD64-D454968089ED}" destId="{FA0182B1-0CAF-48E2-968F-F8A819EF2D34}" srcOrd="1" destOrd="0" parTransId="{C8AD5799-A460-4FA8-909E-C6792E2997E5}" sibTransId="{2C05C38B-D5CF-4E90-A737-E80A1228D9D2}"/>
    <dgm:cxn modelId="{8DAF9A5C-A929-4C06-B271-A0770E0733AD}" type="presParOf" srcId="{91AE0BE5-3C92-4E15-AA7A-035D235AFB5B}" destId="{35A91DCB-2A29-4867-8FC6-B75933064F22}" srcOrd="0" destOrd="0" presId="urn:microsoft.com/office/officeart/2018/2/layout/IconVerticalSolidList"/>
    <dgm:cxn modelId="{3CE146E8-60F2-4585-B624-17116578E685}" type="presParOf" srcId="{35A91DCB-2A29-4867-8FC6-B75933064F22}" destId="{ECE229AB-9B21-46D1-ACE7-D0C5F0894717}" srcOrd="0" destOrd="0" presId="urn:microsoft.com/office/officeart/2018/2/layout/IconVerticalSolidList"/>
    <dgm:cxn modelId="{D019DC2A-80B9-45E5-9D39-8D346ECEE104}" type="presParOf" srcId="{35A91DCB-2A29-4867-8FC6-B75933064F22}" destId="{937D1B0B-02E2-4B2D-861B-7A94A5482427}" srcOrd="1" destOrd="0" presId="urn:microsoft.com/office/officeart/2018/2/layout/IconVerticalSolidList"/>
    <dgm:cxn modelId="{51A0A713-85E2-4732-8335-0789E554CCAF}" type="presParOf" srcId="{35A91DCB-2A29-4867-8FC6-B75933064F22}" destId="{BB2EDE94-BFEC-4497-9C42-A854C36D91AB}" srcOrd="2" destOrd="0" presId="urn:microsoft.com/office/officeart/2018/2/layout/IconVerticalSolidList"/>
    <dgm:cxn modelId="{1927451A-6E08-4343-AA2F-8ED59B4A549D}" type="presParOf" srcId="{35A91DCB-2A29-4867-8FC6-B75933064F22}" destId="{E6933601-E198-4B28-93C0-66A00740BD59}" srcOrd="3" destOrd="0" presId="urn:microsoft.com/office/officeart/2018/2/layout/IconVerticalSolidList"/>
    <dgm:cxn modelId="{595D95F0-CE37-45C4-93E9-F6BEDBA39158}" type="presParOf" srcId="{91AE0BE5-3C92-4E15-AA7A-035D235AFB5B}" destId="{51298D30-5FE8-466F-86B9-7F834C3F21C7}" srcOrd="1" destOrd="0" presId="urn:microsoft.com/office/officeart/2018/2/layout/IconVerticalSolidList"/>
    <dgm:cxn modelId="{DDB8D32F-7186-4FE3-8E3D-AD6120392F7B}" type="presParOf" srcId="{91AE0BE5-3C92-4E15-AA7A-035D235AFB5B}" destId="{7013121D-2B69-4B42-9952-09C8630B71E1}" srcOrd="2" destOrd="0" presId="urn:microsoft.com/office/officeart/2018/2/layout/IconVerticalSolidList"/>
    <dgm:cxn modelId="{E73E5659-2883-44F5-96F5-E57031329FCC}" type="presParOf" srcId="{7013121D-2B69-4B42-9952-09C8630B71E1}" destId="{B24171E6-89FA-49EB-824E-5E13496B2097}" srcOrd="0" destOrd="0" presId="urn:microsoft.com/office/officeart/2018/2/layout/IconVerticalSolidList"/>
    <dgm:cxn modelId="{749F18BE-3EFE-41A3-A893-844C49C6B68D}" type="presParOf" srcId="{7013121D-2B69-4B42-9952-09C8630B71E1}" destId="{0759EF9B-755B-4871-9809-68EA6D8B5C8E}" srcOrd="1" destOrd="0" presId="urn:microsoft.com/office/officeart/2018/2/layout/IconVerticalSolidList"/>
    <dgm:cxn modelId="{767B6EF6-526E-4DD3-8AFC-467BFD503D52}" type="presParOf" srcId="{7013121D-2B69-4B42-9952-09C8630B71E1}" destId="{2D5A744D-A922-4DC6-92D7-D9C4E7A36D40}" srcOrd="2" destOrd="0" presId="urn:microsoft.com/office/officeart/2018/2/layout/IconVerticalSolidList"/>
    <dgm:cxn modelId="{8D39E10A-A7D4-4F54-8109-1B7ACEC7B7D4}" type="presParOf" srcId="{7013121D-2B69-4B42-9952-09C8630B71E1}" destId="{BF6A31BF-D715-4D76-8B3A-7D4020A85D44}" srcOrd="3" destOrd="0" presId="urn:microsoft.com/office/officeart/2018/2/layout/IconVerticalSolidList"/>
    <dgm:cxn modelId="{14BC68A8-9DB8-4086-A153-9294E95CF562}" type="presParOf" srcId="{91AE0BE5-3C92-4E15-AA7A-035D235AFB5B}" destId="{F7CD0C5B-D9BF-45CA-BF30-6D6947567623}" srcOrd="3" destOrd="0" presId="urn:microsoft.com/office/officeart/2018/2/layout/IconVerticalSolidList"/>
    <dgm:cxn modelId="{65DCD149-8AB4-422F-8888-54A5AD835DD9}" type="presParOf" srcId="{91AE0BE5-3C92-4E15-AA7A-035D235AFB5B}" destId="{80CCEE56-9106-4CA7-AB7D-E0F51783366A}" srcOrd="4" destOrd="0" presId="urn:microsoft.com/office/officeart/2018/2/layout/IconVerticalSolidList"/>
    <dgm:cxn modelId="{EA6E25BE-C2A0-4067-BA0B-C92A10494A40}" type="presParOf" srcId="{80CCEE56-9106-4CA7-AB7D-E0F51783366A}" destId="{FC4A5A14-82C3-4AA3-87C4-3CBA49EF2DE4}" srcOrd="0" destOrd="0" presId="urn:microsoft.com/office/officeart/2018/2/layout/IconVerticalSolidList"/>
    <dgm:cxn modelId="{1A16DE51-955E-455B-BB4A-410DB0F72A8E}" type="presParOf" srcId="{80CCEE56-9106-4CA7-AB7D-E0F51783366A}" destId="{32CA78A4-2400-4D65-AF31-189205FEBD29}" srcOrd="1" destOrd="0" presId="urn:microsoft.com/office/officeart/2018/2/layout/IconVerticalSolidList"/>
    <dgm:cxn modelId="{C400A4E7-FF46-444E-BD15-F3FD20398985}" type="presParOf" srcId="{80CCEE56-9106-4CA7-AB7D-E0F51783366A}" destId="{9F3749F9-5B44-4767-A005-7DB5D324C046}" srcOrd="2" destOrd="0" presId="urn:microsoft.com/office/officeart/2018/2/layout/IconVerticalSolidList"/>
    <dgm:cxn modelId="{BD813F1A-90DB-48B3-9F37-8701211A55DB}" type="presParOf" srcId="{80CCEE56-9106-4CA7-AB7D-E0F51783366A}" destId="{EB239ABD-4C3D-42F0-A2DE-0C5B60CF30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F595E2-9AD1-4DE6-BD7D-2DC411DA7C0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013901-4DCC-4159-A878-807556C57F55}">
      <dgm:prSet/>
      <dgm:spPr/>
      <dgm:t>
        <a:bodyPr/>
        <a:lstStyle/>
        <a:p>
          <a:r>
            <a:rPr lang="en-US" b="1" dirty="0"/>
            <a:t>Data </a:t>
          </a:r>
          <a:r>
            <a:rPr lang="en-US" b="1"/>
            <a:t>Acquisition:</a:t>
          </a:r>
          <a:endParaRPr lang="en-US" dirty="0"/>
        </a:p>
      </dgm:t>
    </dgm:pt>
    <dgm:pt modelId="{EE60AE77-C745-4802-B7A7-DA45ADAAD6BA}" type="parTrans" cxnId="{B50F3022-E5CD-46F0-BE0D-D83CA12AD963}">
      <dgm:prSet/>
      <dgm:spPr/>
      <dgm:t>
        <a:bodyPr/>
        <a:lstStyle/>
        <a:p>
          <a:endParaRPr lang="en-US"/>
        </a:p>
      </dgm:t>
    </dgm:pt>
    <dgm:pt modelId="{57D7C82D-4BF1-4F2B-AE80-D3011E785A0D}" type="sibTrans" cxnId="{B50F3022-E5CD-46F0-BE0D-D83CA12AD963}">
      <dgm:prSet/>
      <dgm:spPr/>
      <dgm:t>
        <a:bodyPr/>
        <a:lstStyle/>
        <a:p>
          <a:endParaRPr lang="en-US"/>
        </a:p>
      </dgm:t>
    </dgm:pt>
    <dgm:pt modelId="{B1F17F0D-04DD-4F34-9D43-D1293485F92E}">
      <dgm:prSet/>
      <dgm:spPr/>
      <dgm:t>
        <a:bodyPr/>
        <a:lstStyle/>
        <a:p>
          <a:r>
            <a:rPr lang="en-US" b="1"/>
            <a:t>Tools and Software:</a:t>
          </a:r>
          <a:endParaRPr lang="en-US"/>
        </a:p>
      </dgm:t>
    </dgm:pt>
    <dgm:pt modelId="{476D0CF2-4874-4FF9-92CD-2AF754AAC4C6}" type="parTrans" cxnId="{ED4F8A23-44C1-48F4-BCA5-43224A312120}">
      <dgm:prSet/>
      <dgm:spPr/>
      <dgm:t>
        <a:bodyPr/>
        <a:lstStyle/>
        <a:p>
          <a:endParaRPr lang="en-US"/>
        </a:p>
      </dgm:t>
    </dgm:pt>
    <dgm:pt modelId="{41F11F1A-4D57-4364-BFB1-4E38585B203C}" type="sibTrans" cxnId="{ED4F8A23-44C1-48F4-BCA5-43224A312120}">
      <dgm:prSet/>
      <dgm:spPr/>
      <dgm:t>
        <a:bodyPr/>
        <a:lstStyle/>
        <a:p>
          <a:endParaRPr lang="en-US"/>
        </a:p>
      </dgm:t>
    </dgm:pt>
    <dgm:pt modelId="{345C5FF3-368B-4E58-9543-935A588BE0C8}">
      <dgm:prSet/>
      <dgm:spPr/>
      <dgm:t>
        <a:bodyPr/>
        <a:lstStyle/>
        <a:p>
          <a:r>
            <a:rPr lang="en-US" dirty="0"/>
            <a:t>Provide a brief overview of the tools and software, such as SQL, Python, Excel and Microsoft Azure  are used for data analysis. </a:t>
          </a:r>
        </a:p>
      </dgm:t>
    </dgm:pt>
    <dgm:pt modelId="{0833304F-3B01-46B7-8D6D-4E7557D352A1}" type="parTrans" cxnId="{345FFEB5-9685-45A8-B9A9-3218D2B13468}">
      <dgm:prSet/>
      <dgm:spPr/>
      <dgm:t>
        <a:bodyPr/>
        <a:lstStyle/>
        <a:p>
          <a:endParaRPr lang="en-US"/>
        </a:p>
      </dgm:t>
    </dgm:pt>
    <dgm:pt modelId="{4690F81B-C067-4D34-836E-B417EE82AAE3}" type="sibTrans" cxnId="{345FFEB5-9685-45A8-B9A9-3218D2B13468}">
      <dgm:prSet/>
      <dgm:spPr/>
      <dgm:t>
        <a:bodyPr/>
        <a:lstStyle/>
        <a:p>
          <a:endParaRPr lang="en-US"/>
        </a:p>
      </dgm:t>
    </dgm:pt>
    <dgm:pt modelId="{1007B755-8DA5-4015-A7E2-E6AB4119115F}">
      <dgm:prSet/>
      <dgm:spPr/>
      <dgm:t>
        <a:bodyPr/>
        <a:lstStyle/>
        <a:p>
          <a:r>
            <a:rPr lang="en-US" b="1"/>
            <a:t>Data Preprocessing:</a:t>
          </a:r>
          <a:endParaRPr lang="en-US"/>
        </a:p>
      </dgm:t>
    </dgm:pt>
    <dgm:pt modelId="{3F627DAA-1C7F-4643-B67C-2E75A287F017}" type="parTrans" cxnId="{96C85FA0-82BE-428F-B400-F9E7D302401D}">
      <dgm:prSet/>
      <dgm:spPr/>
      <dgm:t>
        <a:bodyPr/>
        <a:lstStyle/>
        <a:p>
          <a:endParaRPr lang="en-US"/>
        </a:p>
      </dgm:t>
    </dgm:pt>
    <dgm:pt modelId="{8965CD3A-FE55-4AF5-A1AF-E4255510C5F3}" type="sibTrans" cxnId="{96C85FA0-82BE-428F-B400-F9E7D302401D}">
      <dgm:prSet/>
      <dgm:spPr/>
      <dgm:t>
        <a:bodyPr/>
        <a:lstStyle/>
        <a:p>
          <a:endParaRPr lang="en-US"/>
        </a:p>
      </dgm:t>
    </dgm:pt>
    <dgm:pt modelId="{82F5F2B8-EF42-45FA-A05C-2E30D0B7E292}">
      <dgm:prSet/>
      <dgm:spPr/>
      <dgm:t>
        <a:bodyPr/>
        <a:lstStyle/>
        <a:p>
          <a:r>
            <a:rPr lang="en-US" dirty="0"/>
            <a:t>Outline key data preprocessing steps, including cleaning procedures, handling missing values, and techniques for standardization.</a:t>
          </a:r>
        </a:p>
      </dgm:t>
    </dgm:pt>
    <dgm:pt modelId="{F9D4897C-B69C-4368-8138-DD57DD7F6E42}" type="parTrans" cxnId="{6DBA2785-72B1-413C-AFE0-F2A458ECC47D}">
      <dgm:prSet/>
      <dgm:spPr/>
      <dgm:t>
        <a:bodyPr/>
        <a:lstStyle/>
        <a:p>
          <a:endParaRPr lang="en-US"/>
        </a:p>
      </dgm:t>
    </dgm:pt>
    <dgm:pt modelId="{5ADD2DAC-0B32-4AE0-8847-BBD02C1D0537}" type="sibTrans" cxnId="{6DBA2785-72B1-413C-AFE0-F2A458ECC47D}">
      <dgm:prSet/>
      <dgm:spPr/>
      <dgm:t>
        <a:bodyPr/>
        <a:lstStyle/>
        <a:p>
          <a:endParaRPr lang="en-US"/>
        </a:p>
      </dgm:t>
    </dgm:pt>
    <dgm:pt modelId="{2A052D9F-EC4E-4A3A-841F-3503A6FB1732}">
      <dgm:prSet/>
      <dgm:spPr/>
      <dgm:t>
        <a:bodyPr/>
        <a:lstStyle/>
        <a:p>
          <a:r>
            <a:rPr lang="en-US" b="1" dirty="0"/>
            <a:t>Functionality and Integration</a:t>
          </a:r>
        </a:p>
      </dgm:t>
    </dgm:pt>
    <dgm:pt modelId="{6772B6DB-356B-472C-9CD6-37AF87752257}" type="parTrans" cxnId="{04BFF739-F62E-4416-B8B2-C05D36F75592}">
      <dgm:prSet/>
      <dgm:spPr/>
      <dgm:t>
        <a:bodyPr/>
        <a:lstStyle/>
        <a:p>
          <a:endParaRPr lang="en-US"/>
        </a:p>
      </dgm:t>
    </dgm:pt>
    <dgm:pt modelId="{1F8943E1-8D9C-4254-81C7-E00E00492EEE}" type="sibTrans" cxnId="{04BFF739-F62E-4416-B8B2-C05D36F75592}">
      <dgm:prSet/>
      <dgm:spPr/>
      <dgm:t>
        <a:bodyPr/>
        <a:lstStyle/>
        <a:p>
          <a:endParaRPr lang="en-US"/>
        </a:p>
      </dgm:t>
    </dgm:pt>
    <dgm:pt modelId="{45489817-B931-4E46-A5FC-3612217F4051}">
      <dgm:prSet/>
      <dgm:spPr/>
      <dgm:t>
        <a:bodyPr/>
        <a:lstStyle/>
        <a:p>
          <a:r>
            <a:rPr lang="en-US" dirty="0"/>
            <a:t>Summarize the functionalities of any custom code or  algorithms developed.</a:t>
          </a:r>
        </a:p>
      </dgm:t>
    </dgm:pt>
    <dgm:pt modelId="{5F274D2A-38DD-49DD-8918-8D767EFA189D}" type="parTrans" cxnId="{06FB8587-3326-4BA1-86A3-7A894C141EEF}">
      <dgm:prSet/>
      <dgm:spPr/>
      <dgm:t>
        <a:bodyPr/>
        <a:lstStyle/>
        <a:p>
          <a:endParaRPr lang="en-US"/>
        </a:p>
      </dgm:t>
    </dgm:pt>
    <dgm:pt modelId="{D0676ACE-EA09-45E4-B4BE-41262DEF1B1C}" type="sibTrans" cxnId="{06FB8587-3326-4BA1-86A3-7A894C141EEF}">
      <dgm:prSet/>
      <dgm:spPr/>
      <dgm:t>
        <a:bodyPr/>
        <a:lstStyle/>
        <a:p>
          <a:endParaRPr lang="en-US"/>
        </a:p>
      </dgm:t>
    </dgm:pt>
    <dgm:pt modelId="{8050C744-1481-4DA8-AE1D-14E0CDE0BC6F}">
      <dgm:prSet/>
      <dgm:spPr/>
      <dgm:t>
        <a:bodyPr/>
        <a:lstStyle/>
        <a:p>
          <a:r>
            <a:rPr lang="en-US" dirty="0"/>
            <a:t>Explain how the dataset was obtained, whether through web scraping, API access, or direct provider delivery.</a:t>
          </a:r>
        </a:p>
      </dgm:t>
    </dgm:pt>
    <dgm:pt modelId="{AC746990-1077-450F-A602-EFCB29C2CAB9}" type="sibTrans" cxnId="{6F93844F-AC00-479D-B446-A17B617CDEFA}">
      <dgm:prSet/>
      <dgm:spPr/>
      <dgm:t>
        <a:bodyPr/>
        <a:lstStyle/>
        <a:p>
          <a:endParaRPr lang="en-US"/>
        </a:p>
      </dgm:t>
    </dgm:pt>
    <dgm:pt modelId="{444F855E-8209-4ABD-82C0-239FC68FF6FF}" type="parTrans" cxnId="{6F93844F-AC00-479D-B446-A17B617CDEFA}">
      <dgm:prSet/>
      <dgm:spPr/>
      <dgm:t>
        <a:bodyPr/>
        <a:lstStyle/>
        <a:p>
          <a:endParaRPr lang="en-US"/>
        </a:p>
      </dgm:t>
    </dgm:pt>
    <dgm:pt modelId="{2ADBF2E2-7CC9-43F7-BC10-2AC1D9ED737C}">
      <dgm:prSet/>
      <dgm:spPr/>
      <dgm:t>
        <a:bodyPr/>
        <a:lstStyle/>
        <a:p>
          <a:r>
            <a:rPr lang="en-US" dirty="0"/>
            <a:t>Explain how these custom elements seamlessly fit into the analysis pipeline.</a:t>
          </a:r>
        </a:p>
      </dgm:t>
    </dgm:pt>
    <dgm:pt modelId="{A19E597C-DEB1-4B9B-BF6A-0561240BCA35}" type="sibTrans" cxnId="{20F00171-5439-4F5A-ABBD-FD0BF350B49E}">
      <dgm:prSet/>
      <dgm:spPr/>
      <dgm:t>
        <a:bodyPr/>
        <a:lstStyle/>
        <a:p>
          <a:endParaRPr lang="en-US"/>
        </a:p>
      </dgm:t>
    </dgm:pt>
    <dgm:pt modelId="{D92C3EEE-9E95-4384-9969-E19E9020B79F}" type="parTrans" cxnId="{20F00171-5439-4F5A-ABBD-FD0BF350B49E}">
      <dgm:prSet/>
      <dgm:spPr/>
      <dgm:t>
        <a:bodyPr/>
        <a:lstStyle/>
        <a:p>
          <a:endParaRPr lang="en-US"/>
        </a:p>
      </dgm:t>
    </dgm:pt>
    <dgm:pt modelId="{F8C6D300-7D0F-4F4F-B060-298422A4DAFA}" type="pres">
      <dgm:prSet presAssocID="{0EF595E2-9AD1-4DE6-BD7D-2DC411DA7C0C}" presName="Name0" presStyleCnt="0">
        <dgm:presLayoutVars>
          <dgm:dir/>
          <dgm:animLvl val="lvl"/>
          <dgm:resizeHandles val="exact"/>
        </dgm:presLayoutVars>
      </dgm:prSet>
      <dgm:spPr/>
    </dgm:pt>
    <dgm:pt modelId="{ECCA3CDB-FB7D-264F-B348-2800AB42A70B}" type="pres">
      <dgm:prSet presAssocID="{31013901-4DCC-4159-A878-807556C57F55}" presName="linNode" presStyleCnt="0"/>
      <dgm:spPr/>
    </dgm:pt>
    <dgm:pt modelId="{C4E6688A-0E35-6F4A-830B-1A9751D26E65}" type="pres">
      <dgm:prSet presAssocID="{31013901-4DCC-4159-A878-807556C57F55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7DF03C59-EDD2-E14D-9DC9-3578DFC723EC}" type="pres">
      <dgm:prSet presAssocID="{31013901-4DCC-4159-A878-807556C57F55}" presName="descendantText" presStyleLbl="alignAccFollowNode1" presStyleIdx="0" presStyleCnt="4">
        <dgm:presLayoutVars>
          <dgm:bulletEnabled val="1"/>
        </dgm:presLayoutVars>
      </dgm:prSet>
      <dgm:spPr/>
    </dgm:pt>
    <dgm:pt modelId="{4FACE8E1-1A47-FF43-B8E3-1343AED31893}" type="pres">
      <dgm:prSet presAssocID="{57D7C82D-4BF1-4F2B-AE80-D3011E785A0D}" presName="sp" presStyleCnt="0"/>
      <dgm:spPr/>
    </dgm:pt>
    <dgm:pt modelId="{8E1A9501-18B6-3249-B19F-37544C50231B}" type="pres">
      <dgm:prSet presAssocID="{B1F17F0D-04DD-4F34-9D43-D1293485F92E}" presName="linNode" presStyleCnt="0"/>
      <dgm:spPr/>
    </dgm:pt>
    <dgm:pt modelId="{1BC32767-A876-164B-B96E-7A700562F5CD}" type="pres">
      <dgm:prSet presAssocID="{B1F17F0D-04DD-4F34-9D43-D1293485F92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340C6B2-FA9C-D245-A923-9C75AA3D49D4}" type="pres">
      <dgm:prSet presAssocID="{B1F17F0D-04DD-4F34-9D43-D1293485F92E}" presName="descendantText" presStyleLbl="alignAccFollowNode1" presStyleIdx="1" presStyleCnt="4">
        <dgm:presLayoutVars>
          <dgm:bulletEnabled val="1"/>
        </dgm:presLayoutVars>
      </dgm:prSet>
      <dgm:spPr/>
    </dgm:pt>
    <dgm:pt modelId="{B783EAFE-FEF4-AC45-A40B-96934AB6772D}" type="pres">
      <dgm:prSet presAssocID="{41F11F1A-4D57-4364-BFB1-4E38585B203C}" presName="sp" presStyleCnt="0"/>
      <dgm:spPr/>
    </dgm:pt>
    <dgm:pt modelId="{A3BE91B4-56A0-7741-A8DE-F3AC8055B476}" type="pres">
      <dgm:prSet presAssocID="{1007B755-8DA5-4015-A7E2-E6AB4119115F}" presName="linNode" presStyleCnt="0"/>
      <dgm:spPr/>
    </dgm:pt>
    <dgm:pt modelId="{1F2F8092-6466-D24C-A2F7-2CC84A898C34}" type="pres">
      <dgm:prSet presAssocID="{1007B755-8DA5-4015-A7E2-E6AB4119115F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EF171FBB-AE39-1D46-9FA2-235F6AA681A6}" type="pres">
      <dgm:prSet presAssocID="{1007B755-8DA5-4015-A7E2-E6AB4119115F}" presName="descendantText" presStyleLbl="alignAccFollowNode1" presStyleIdx="2" presStyleCnt="4">
        <dgm:presLayoutVars>
          <dgm:bulletEnabled val="1"/>
        </dgm:presLayoutVars>
      </dgm:prSet>
      <dgm:spPr/>
    </dgm:pt>
    <dgm:pt modelId="{C533DE5A-6E0B-7145-9831-67352AE450CF}" type="pres">
      <dgm:prSet presAssocID="{8965CD3A-FE55-4AF5-A1AF-E4255510C5F3}" presName="sp" presStyleCnt="0"/>
      <dgm:spPr/>
    </dgm:pt>
    <dgm:pt modelId="{E5030688-63B1-244E-99CF-6410674C9C29}" type="pres">
      <dgm:prSet presAssocID="{2A052D9F-EC4E-4A3A-841F-3503A6FB1732}" presName="linNode" presStyleCnt="0"/>
      <dgm:spPr/>
    </dgm:pt>
    <dgm:pt modelId="{5F65FD31-1819-FE4C-B800-5391433CFCC9}" type="pres">
      <dgm:prSet presAssocID="{2A052D9F-EC4E-4A3A-841F-3503A6FB173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AFAD5F7-D876-7242-87B8-E06F18D81A84}" type="pres">
      <dgm:prSet presAssocID="{2A052D9F-EC4E-4A3A-841F-3503A6FB173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EAAB114-E4BA-E245-B490-C908B0AA1F51}" type="presOf" srcId="{2ADBF2E2-7CC9-43F7-BC10-2AC1D9ED737C}" destId="{EAFAD5F7-D876-7242-87B8-E06F18D81A84}" srcOrd="0" destOrd="1" presId="urn:microsoft.com/office/officeart/2005/8/layout/vList5"/>
    <dgm:cxn modelId="{B50F3022-E5CD-46F0-BE0D-D83CA12AD963}" srcId="{0EF595E2-9AD1-4DE6-BD7D-2DC411DA7C0C}" destId="{31013901-4DCC-4159-A878-807556C57F55}" srcOrd="0" destOrd="0" parTransId="{EE60AE77-C745-4802-B7A7-DA45ADAAD6BA}" sibTransId="{57D7C82D-4BF1-4F2B-AE80-D3011E785A0D}"/>
    <dgm:cxn modelId="{ED4F8A23-44C1-48F4-BCA5-43224A312120}" srcId="{0EF595E2-9AD1-4DE6-BD7D-2DC411DA7C0C}" destId="{B1F17F0D-04DD-4F34-9D43-D1293485F92E}" srcOrd="1" destOrd="0" parTransId="{476D0CF2-4874-4FF9-92CD-2AF754AAC4C6}" sibTransId="{41F11F1A-4D57-4364-BFB1-4E38585B203C}"/>
    <dgm:cxn modelId="{5ADCC336-889D-3341-B9A2-40514477B173}" type="presOf" srcId="{82F5F2B8-EF42-45FA-A05C-2E30D0B7E292}" destId="{EF171FBB-AE39-1D46-9FA2-235F6AA681A6}" srcOrd="0" destOrd="0" presId="urn:microsoft.com/office/officeart/2005/8/layout/vList5"/>
    <dgm:cxn modelId="{204B3738-28D2-7543-8458-BB3A9AD22744}" type="presOf" srcId="{31013901-4DCC-4159-A878-807556C57F55}" destId="{C4E6688A-0E35-6F4A-830B-1A9751D26E65}" srcOrd="0" destOrd="0" presId="urn:microsoft.com/office/officeart/2005/8/layout/vList5"/>
    <dgm:cxn modelId="{E8DB4739-0DE9-914E-93EC-D88DDE8258FD}" type="presOf" srcId="{45489817-B931-4E46-A5FC-3612217F4051}" destId="{EAFAD5F7-D876-7242-87B8-E06F18D81A84}" srcOrd="0" destOrd="0" presId="urn:microsoft.com/office/officeart/2005/8/layout/vList5"/>
    <dgm:cxn modelId="{04BFF739-F62E-4416-B8B2-C05D36F75592}" srcId="{0EF595E2-9AD1-4DE6-BD7D-2DC411DA7C0C}" destId="{2A052D9F-EC4E-4A3A-841F-3503A6FB1732}" srcOrd="3" destOrd="0" parTransId="{6772B6DB-356B-472C-9CD6-37AF87752257}" sibTransId="{1F8943E1-8D9C-4254-81C7-E00E00492EEE}"/>
    <dgm:cxn modelId="{6F93844F-AC00-479D-B446-A17B617CDEFA}" srcId="{31013901-4DCC-4159-A878-807556C57F55}" destId="{8050C744-1481-4DA8-AE1D-14E0CDE0BC6F}" srcOrd="0" destOrd="0" parTransId="{444F855E-8209-4ABD-82C0-239FC68FF6FF}" sibTransId="{AC746990-1077-450F-A602-EFCB29C2CAB9}"/>
    <dgm:cxn modelId="{A097C85C-4AB7-3C4D-A71A-7C8EC3AA2DBD}" type="presOf" srcId="{B1F17F0D-04DD-4F34-9D43-D1293485F92E}" destId="{1BC32767-A876-164B-B96E-7A700562F5CD}" srcOrd="0" destOrd="0" presId="urn:microsoft.com/office/officeart/2005/8/layout/vList5"/>
    <dgm:cxn modelId="{AA75CB6F-1D16-984B-89F6-A65ADC0970BB}" type="presOf" srcId="{2A052D9F-EC4E-4A3A-841F-3503A6FB1732}" destId="{5F65FD31-1819-FE4C-B800-5391433CFCC9}" srcOrd="0" destOrd="0" presId="urn:microsoft.com/office/officeart/2005/8/layout/vList5"/>
    <dgm:cxn modelId="{20F00171-5439-4F5A-ABBD-FD0BF350B49E}" srcId="{2A052D9F-EC4E-4A3A-841F-3503A6FB1732}" destId="{2ADBF2E2-7CC9-43F7-BC10-2AC1D9ED737C}" srcOrd="1" destOrd="0" parTransId="{D92C3EEE-9E95-4384-9969-E19E9020B79F}" sibTransId="{A19E597C-DEB1-4B9B-BF6A-0561240BCA35}"/>
    <dgm:cxn modelId="{26139473-DBC5-9E49-BF2A-ACE3937C1F69}" type="presOf" srcId="{8050C744-1481-4DA8-AE1D-14E0CDE0BC6F}" destId="{7DF03C59-EDD2-E14D-9DC9-3578DFC723EC}" srcOrd="0" destOrd="0" presId="urn:microsoft.com/office/officeart/2005/8/layout/vList5"/>
    <dgm:cxn modelId="{6DBA2785-72B1-413C-AFE0-F2A458ECC47D}" srcId="{1007B755-8DA5-4015-A7E2-E6AB4119115F}" destId="{82F5F2B8-EF42-45FA-A05C-2E30D0B7E292}" srcOrd="0" destOrd="0" parTransId="{F9D4897C-B69C-4368-8138-DD57DD7F6E42}" sibTransId="{5ADD2DAC-0B32-4AE0-8847-BBD02C1D0537}"/>
    <dgm:cxn modelId="{06FB8587-3326-4BA1-86A3-7A894C141EEF}" srcId="{2A052D9F-EC4E-4A3A-841F-3503A6FB1732}" destId="{45489817-B931-4E46-A5FC-3612217F4051}" srcOrd="0" destOrd="0" parTransId="{5F274D2A-38DD-49DD-8918-8D767EFA189D}" sibTransId="{D0676ACE-EA09-45E4-B4BE-41262DEF1B1C}"/>
    <dgm:cxn modelId="{9A65499A-EAAB-F946-88C5-3D2B9A6BF6F2}" type="presOf" srcId="{1007B755-8DA5-4015-A7E2-E6AB4119115F}" destId="{1F2F8092-6466-D24C-A2F7-2CC84A898C34}" srcOrd="0" destOrd="0" presId="urn:microsoft.com/office/officeart/2005/8/layout/vList5"/>
    <dgm:cxn modelId="{96C85FA0-82BE-428F-B400-F9E7D302401D}" srcId="{0EF595E2-9AD1-4DE6-BD7D-2DC411DA7C0C}" destId="{1007B755-8DA5-4015-A7E2-E6AB4119115F}" srcOrd="2" destOrd="0" parTransId="{3F627DAA-1C7F-4643-B67C-2E75A287F017}" sibTransId="{8965CD3A-FE55-4AF5-A1AF-E4255510C5F3}"/>
    <dgm:cxn modelId="{BC1E1DB5-A42C-B148-A757-1186F18C24B0}" type="presOf" srcId="{345C5FF3-368B-4E58-9543-935A588BE0C8}" destId="{6340C6B2-FA9C-D245-A923-9C75AA3D49D4}" srcOrd="0" destOrd="0" presId="urn:microsoft.com/office/officeart/2005/8/layout/vList5"/>
    <dgm:cxn modelId="{345FFEB5-9685-45A8-B9A9-3218D2B13468}" srcId="{B1F17F0D-04DD-4F34-9D43-D1293485F92E}" destId="{345C5FF3-368B-4E58-9543-935A588BE0C8}" srcOrd="0" destOrd="0" parTransId="{0833304F-3B01-46B7-8D6D-4E7557D352A1}" sibTransId="{4690F81B-C067-4D34-836E-B417EE82AAE3}"/>
    <dgm:cxn modelId="{AB3B9DF8-EE16-0540-BFE5-C96C95DADDC1}" type="presOf" srcId="{0EF595E2-9AD1-4DE6-BD7D-2DC411DA7C0C}" destId="{F8C6D300-7D0F-4F4F-B060-298422A4DAFA}" srcOrd="0" destOrd="0" presId="urn:microsoft.com/office/officeart/2005/8/layout/vList5"/>
    <dgm:cxn modelId="{5F9F1486-16BB-7C4B-A9F5-2004C7A958C0}" type="presParOf" srcId="{F8C6D300-7D0F-4F4F-B060-298422A4DAFA}" destId="{ECCA3CDB-FB7D-264F-B348-2800AB42A70B}" srcOrd="0" destOrd="0" presId="urn:microsoft.com/office/officeart/2005/8/layout/vList5"/>
    <dgm:cxn modelId="{027F29F7-0080-9F45-BD58-2195B18895DC}" type="presParOf" srcId="{ECCA3CDB-FB7D-264F-B348-2800AB42A70B}" destId="{C4E6688A-0E35-6F4A-830B-1A9751D26E65}" srcOrd="0" destOrd="0" presId="urn:microsoft.com/office/officeart/2005/8/layout/vList5"/>
    <dgm:cxn modelId="{C68B3C6C-6074-AC43-9D82-8D6E6A59B22E}" type="presParOf" srcId="{ECCA3CDB-FB7D-264F-B348-2800AB42A70B}" destId="{7DF03C59-EDD2-E14D-9DC9-3578DFC723EC}" srcOrd="1" destOrd="0" presId="urn:microsoft.com/office/officeart/2005/8/layout/vList5"/>
    <dgm:cxn modelId="{88D8EF23-17D0-5D4B-9FB7-981B95820BC0}" type="presParOf" srcId="{F8C6D300-7D0F-4F4F-B060-298422A4DAFA}" destId="{4FACE8E1-1A47-FF43-B8E3-1343AED31893}" srcOrd="1" destOrd="0" presId="urn:microsoft.com/office/officeart/2005/8/layout/vList5"/>
    <dgm:cxn modelId="{C396E32F-AF76-1941-A569-721D3EC5C9D0}" type="presParOf" srcId="{F8C6D300-7D0F-4F4F-B060-298422A4DAFA}" destId="{8E1A9501-18B6-3249-B19F-37544C50231B}" srcOrd="2" destOrd="0" presId="urn:microsoft.com/office/officeart/2005/8/layout/vList5"/>
    <dgm:cxn modelId="{21183360-9961-6C4A-B0D4-10F9CE76CEAC}" type="presParOf" srcId="{8E1A9501-18B6-3249-B19F-37544C50231B}" destId="{1BC32767-A876-164B-B96E-7A700562F5CD}" srcOrd="0" destOrd="0" presId="urn:microsoft.com/office/officeart/2005/8/layout/vList5"/>
    <dgm:cxn modelId="{AD3781AE-05B4-0542-AA61-0315E2D722A0}" type="presParOf" srcId="{8E1A9501-18B6-3249-B19F-37544C50231B}" destId="{6340C6B2-FA9C-D245-A923-9C75AA3D49D4}" srcOrd="1" destOrd="0" presId="urn:microsoft.com/office/officeart/2005/8/layout/vList5"/>
    <dgm:cxn modelId="{9DB615BE-76F3-5044-8AD6-46CBE384AA42}" type="presParOf" srcId="{F8C6D300-7D0F-4F4F-B060-298422A4DAFA}" destId="{B783EAFE-FEF4-AC45-A40B-96934AB6772D}" srcOrd="3" destOrd="0" presId="urn:microsoft.com/office/officeart/2005/8/layout/vList5"/>
    <dgm:cxn modelId="{73597AEC-C2F4-604C-AF97-86BE653890BE}" type="presParOf" srcId="{F8C6D300-7D0F-4F4F-B060-298422A4DAFA}" destId="{A3BE91B4-56A0-7741-A8DE-F3AC8055B476}" srcOrd="4" destOrd="0" presId="urn:microsoft.com/office/officeart/2005/8/layout/vList5"/>
    <dgm:cxn modelId="{8883F78F-624F-0C4A-A9EB-D6CA70E9CEA8}" type="presParOf" srcId="{A3BE91B4-56A0-7741-A8DE-F3AC8055B476}" destId="{1F2F8092-6466-D24C-A2F7-2CC84A898C34}" srcOrd="0" destOrd="0" presId="urn:microsoft.com/office/officeart/2005/8/layout/vList5"/>
    <dgm:cxn modelId="{9AD47BFA-1994-6D49-B9B4-5157640B9D9F}" type="presParOf" srcId="{A3BE91B4-56A0-7741-A8DE-F3AC8055B476}" destId="{EF171FBB-AE39-1D46-9FA2-235F6AA681A6}" srcOrd="1" destOrd="0" presId="urn:microsoft.com/office/officeart/2005/8/layout/vList5"/>
    <dgm:cxn modelId="{A7E9C7FF-5C38-5A40-AF3C-F839A139C66E}" type="presParOf" srcId="{F8C6D300-7D0F-4F4F-B060-298422A4DAFA}" destId="{C533DE5A-6E0B-7145-9831-67352AE450CF}" srcOrd="5" destOrd="0" presId="urn:microsoft.com/office/officeart/2005/8/layout/vList5"/>
    <dgm:cxn modelId="{126E2E17-607D-8A45-BE82-344A2C698805}" type="presParOf" srcId="{F8C6D300-7D0F-4F4F-B060-298422A4DAFA}" destId="{E5030688-63B1-244E-99CF-6410674C9C29}" srcOrd="6" destOrd="0" presId="urn:microsoft.com/office/officeart/2005/8/layout/vList5"/>
    <dgm:cxn modelId="{B261DC7A-EBFF-174A-9F6E-AD5179802649}" type="presParOf" srcId="{E5030688-63B1-244E-99CF-6410674C9C29}" destId="{5F65FD31-1819-FE4C-B800-5391433CFCC9}" srcOrd="0" destOrd="0" presId="urn:microsoft.com/office/officeart/2005/8/layout/vList5"/>
    <dgm:cxn modelId="{1E814168-3DA4-E549-9350-364326D4BB3B}" type="presParOf" srcId="{E5030688-63B1-244E-99CF-6410674C9C29}" destId="{EAFAD5F7-D876-7242-87B8-E06F18D81A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72EA8DF-400D-4956-855A-9052E7B5107F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2818904-F220-44B4-8610-FD7E79FF1031}">
      <dgm:prSet/>
      <dgm:spPr/>
      <dgm:t>
        <a:bodyPr/>
        <a:lstStyle/>
        <a:p>
          <a:r>
            <a:rPr lang="en-US" dirty="0"/>
            <a:t>We can investigate the low number of sleepwear orders; consider whether it's a stocking issue or lack of customer interest.</a:t>
          </a:r>
        </a:p>
      </dgm:t>
    </dgm:pt>
    <dgm:pt modelId="{10D9BCA4-9E64-4762-A889-499A870082CE}" type="parTrans" cxnId="{D1A896EB-CF3D-4EDC-96D0-749775C83397}">
      <dgm:prSet/>
      <dgm:spPr/>
      <dgm:t>
        <a:bodyPr/>
        <a:lstStyle/>
        <a:p>
          <a:endParaRPr lang="en-US"/>
        </a:p>
      </dgm:t>
    </dgm:pt>
    <dgm:pt modelId="{282ABCE7-41D1-40BB-955E-2D4927592043}" type="sibTrans" cxnId="{D1A896EB-CF3D-4EDC-96D0-749775C83397}">
      <dgm:prSet/>
      <dgm:spPr/>
      <dgm:t>
        <a:bodyPr/>
        <a:lstStyle/>
        <a:p>
          <a:endParaRPr lang="en-US"/>
        </a:p>
      </dgm:t>
    </dgm:pt>
    <dgm:pt modelId="{2464BB3E-AB80-42A2-948E-473571D17452}">
      <dgm:prSet/>
      <dgm:spPr/>
      <dgm:t>
        <a:bodyPr/>
        <a:lstStyle/>
        <a:p>
          <a:r>
            <a:rPr lang="en-US" dirty="0"/>
            <a:t>We can explore strategies to convert pending orders to completed to improve sales figures.</a:t>
          </a:r>
        </a:p>
      </dgm:t>
    </dgm:pt>
    <dgm:pt modelId="{8B4126AE-8059-46FD-93F2-2D367557BE2F}" type="parTrans" cxnId="{5DB3C941-B4F8-4EAB-904A-A0269C5233D2}">
      <dgm:prSet/>
      <dgm:spPr/>
      <dgm:t>
        <a:bodyPr/>
        <a:lstStyle/>
        <a:p>
          <a:endParaRPr lang="en-US"/>
        </a:p>
      </dgm:t>
    </dgm:pt>
    <dgm:pt modelId="{9D86AE1B-E9F4-4AEB-991F-D1E0D464CE5C}" type="sibTrans" cxnId="{5DB3C941-B4F8-4EAB-904A-A0269C5233D2}">
      <dgm:prSet/>
      <dgm:spPr/>
      <dgm:t>
        <a:bodyPr/>
        <a:lstStyle/>
        <a:p>
          <a:endParaRPr lang="en-US"/>
        </a:p>
      </dgm:t>
    </dgm:pt>
    <dgm:pt modelId="{E4738BED-B8B0-4F2B-BF90-3B3930284774}">
      <dgm:prSet/>
      <dgm:spPr/>
      <dgm:t>
        <a:bodyPr/>
        <a:lstStyle/>
        <a:p>
          <a:r>
            <a:rPr lang="en-US" dirty="0"/>
            <a:t>Meantime, we can investigate the reasons behind the high cancellation rate to enhance customer retention.</a:t>
          </a:r>
        </a:p>
      </dgm:t>
    </dgm:pt>
    <dgm:pt modelId="{E5AC9D81-B17D-4088-BC20-2AE35933D627}" type="parTrans" cxnId="{4FD92DCC-10EA-430B-8A16-6755A3443EC1}">
      <dgm:prSet/>
      <dgm:spPr/>
      <dgm:t>
        <a:bodyPr/>
        <a:lstStyle/>
        <a:p>
          <a:endParaRPr lang="en-US"/>
        </a:p>
      </dgm:t>
    </dgm:pt>
    <dgm:pt modelId="{19ED211C-0ED9-49E6-AC4E-A6B48DE54D16}" type="sibTrans" cxnId="{4FD92DCC-10EA-430B-8A16-6755A3443EC1}">
      <dgm:prSet/>
      <dgm:spPr/>
      <dgm:t>
        <a:bodyPr/>
        <a:lstStyle/>
        <a:p>
          <a:endParaRPr lang="en-US"/>
        </a:p>
      </dgm:t>
    </dgm:pt>
    <dgm:pt modelId="{6A5B73CF-97FD-4FAE-87E9-7323D554D5EF}">
      <dgm:prSet/>
      <dgm:spPr/>
      <dgm:t>
        <a:bodyPr/>
        <a:lstStyle/>
        <a:p>
          <a:r>
            <a:rPr lang="en-US" dirty="0"/>
            <a:t>The customer satisfaction ratings suggest there is room for improvement in all categories. Initiatives to increase product quality or customer service may positively impact these ratings. </a:t>
          </a:r>
        </a:p>
      </dgm:t>
    </dgm:pt>
    <dgm:pt modelId="{1FC972A3-85C8-4A00-88C5-00F7472CB213}" type="parTrans" cxnId="{E4BFCBB3-B945-4531-A114-131C02ABC733}">
      <dgm:prSet/>
      <dgm:spPr/>
      <dgm:t>
        <a:bodyPr/>
        <a:lstStyle/>
        <a:p>
          <a:endParaRPr lang="en-US"/>
        </a:p>
      </dgm:t>
    </dgm:pt>
    <dgm:pt modelId="{810CF6BF-F414-468E-955F-1DF8AD2FD6B6}" type="sibTrans" cxnId="{E4BFCBB3-B945-4531-A114-131C02ABC733}">
      <dgm:prSet/>
      <dgm:spPr/>
      <dgm:t>
        <a:bodyPr/>
        <a:lstStyle/>
        <a:p>
          <a:endParaRPr lang="en-US"/>
        </a:p>
      </dgm:t>
    </dgm:pt>
    <dgm:pt modelId="{28DC471F-3250-ED44-9660-02BFB5F951BF}" type="pres">
      <dgm:prSet presAssocID="{D72EA8DF-400D-4956-855A-9052E7B5107F}" presName="matrix" presStyleCnt="0">
        <dgm:presLayoutVars>
          <dgm:chMax val="1"/>
          <dgm:dir/>
          <dgm:resizeHandles val="exact"/>
        </dgm:presLayoutVars>
      </dgm:prSet>
      <dgm:spPr/>
    </dgm:pt>
    <dgm:pt modelId="{8C43DA1B-F9FC-B741-AA37-B715A5A04C9C}" type="pres">
      <dgm:prSet presAssocID="{D72EA8DF-400D-4956-855A-9052E7B5107F}" presName="diamond" presStyleLbl="bgShp" presStyleIdx="0" presStyleCnt="1"/>
      <dgm:spPr/>
    </dgm:pt>
    <dgm:pt modelId="{2B6F017B-DCC7-AF46-B872-4078A3FB2CC4}" type="pres">
      <dgm:prSet presAssocID="{D72EA8DF-400D-4956-855A-9052E7B5107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9BA5157-8B86-574A-B0FC-59FD89B76A55}" type="pres">
      <dgm:prSet presAssocID="{D72EA8DF-400D-4956-855A-9052E7B5107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0F5AAE9-6D70-874C-B0BE-9D4958901E21}" type="pres">
      <dgm:prSet presAssocID="{D72EA8DF-400D-4956-855A-9052E7B5107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462E9B3-D01D-984F-ACA7-102B95305E44}" type="pres">
      <dgm:prSet presAssocID="{D72EA8DF-400D-4956-855A-9052E7B5107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EFDF620-07C9-6C45-BCE7-9AD03A1C7D8D}" type="presOf" srcId="{2464BB3E-AB80-42A2-948E-473571D17452}" destId="{B9BA5157-8B86-574A-B0FC-59FD89B76A55}" srcOrd="0" destOrd="0" presId="urn:microsoft.com/office/officeart/2005/8/layout/matrix3"/>
    <dgm:cxn modelId="{5DB3C941-B4F8-4EAB-904A-A0269C5233D2}" srcId="{D72EA8DF-400D-4956-855A-9052E7B5107F}" destId="{2464BB3E-AB80-42A2-948E-473571D17452}" srcOrd="1" destOrd="0" parTransId="{8B4126AE-8059-46FD-93F2-2D367557BE2F}" sibTransId="{9D86AE1B-E9F4-4AEB-991F-D1E0D464CE5C}"/>
    <dgm:cxn modelId="{D9EA6D8A-F377-CB41-86B3-F1911F89850C}" type="presOf" srcId="{E4738BED-B8B0-4F2B-BF90-3B3930284774}" destId="{D0F5AAE9-6D70-874C-B0BE-9D4958901E21}" srcOrd="0" destOrd="0" presId="urn:microsoft.com/office/officeart/2005/8/layout/matrix3"/>
    <dgm:cxn modelId="{E4BFCBB3-B945-4531-A114-131C02ABC733}" srcId="{D72EA8DF-400D-4956-855A-9052E7B5107F}" destId="{6A5B73CF-97FD-4FAE-87E9-7323D554D5EF}" srcOrd="3" destOrd="0" parTransId="{1FC972A3-85C8-4A00-88C5-00F7472CB213}" sibTransId="{810CF6BF-F414-468E-955F-1DF8AD2FD6B6}"/>
    <dgm:cxn modelId="{A733E5BD-4E46-7046-84CA-81CA64D14363}" type="presOf" srcId="{6A5B73CF-97FD-4FAE-87E9-7323D554D5EF}" destId="{9462E9B3-D01D-984F-ACA7-102B95305E44}" srcOrd="0" destOrd="0" presId="urn:microsoft.com/office/officeart/2005/8/layout/matrix3"/>
    <dgm:cxn modelId="{8F9217BE-5AA3-664A-83FA-591D40D1C16B}" type="presOf" srcId="{D72EA8DF-400D-4956-855A-9052E7B5107F}" destId="{28DC471F-3250-ED44-9660-02BFB5F951BF}" srcOrd="0" destOrd="0" presId="urn:microsoft.com/office/officeart/2005/8/layout/matrix3"/>
    <dgm:cxn modelId="{080278C2-A45A-3142-A07F-3C7AA605CAA1}" type="presOf" srcId="{72818904-F220-44B4-8610-FD7E79FF1031}" destId="{2B6F017B-DCC7-AF46-B872-4078A3FB2CC4}" srcOrd="0" destOrd="0" presId="urn:microsoft.com/office/officeart/2005/8/layout/matrix3"/>
    <dgm:cxn modelId="{4FD92DCC-10EA-430B-8A16-6755A3443EC1}" srcId="{D72EA8DF-400D-4956-855A-9052E7B5107F}" destId="{E4738BED-B8B0-4F2B-BF90-3B3930284774}" srcOrd="2" destOrd="0" parTransId="{E5AC9D81-B17D-4088-BC20-2AE35933D627}" sibTransId="{19ED211C-0ED9-49E6-AC4E-A6B48DE54D16}"/>
    <dgm:cxn modelId="{D1A896EB-CF3D-4EDC-96D0-749775C83397}" srcId="{D72EA8DF-400D-4956-855A-9052E7B5107F}" destId="{72818904-F220-44B4-8610-FD7E79FF1031}" srcOrd="0" destOrd="0" parTransId="{10D9BCA4-9E64-4762-A889-499A870082CE}" sibTransId="{282ABCE7-41D1-40BB-955E-2D4927592043}"/>
    <dgm:cxn modelId="{E948E3A8-499C-1742-8259-369B0AAEDF9E}" type="presParOf" srcId="{28DC471F-3250-ED44-9660-02BFB5F951BF}" destId="{8C43DA1B-F9FC-B741-AA37-B715A5A04C9C}" srcOrd="0" destOrd="0" presId="urn:microsoft.com/office/officeart/2005/8/layout/matrix3"/>
    <dgm:cxn modelId="{02420BAC-5B6B-974B-84BB-1F3514F24388}" type="presParOf" srcId="{28DC471F-3250-ED44-9660-02BFB5F951BF}" destId="{2B6F017B-DCC7-AF46-B872-4078A3FB2CC4}" srcOrd="1" destOrd="0" presId="urn:microsoft.com/office/officeart/2005/8/layout/matrix3"/>
    <dgm:cxn modelId="{6CF5E701-6C34-1C4B-B29E-FB88F16D77F0}" type="presParOf" srcId="{28DC471F-3250-ED44-9660-02BFB5F951BF}" destId="{B9BA5157-8B86-574A-B0FC-59FD89B76A55}" srcOrd="2" destOrd="0" presId="urn:microsoft.com/office/officeart/2005/8/layout/matrix3"/>
    <dgm:cxn modelId="{D7FC40E3-7A81-1347-B077-C2838DD4885F}" type="presParOf" srcId="{28DC471F-3250-ED44-9660-02BFB5F951BF}" destId="{D0F5AAE9-6D70-874C-B0BE-9D4958901E21}" srcOrd="3" destOrd="0" presId="urn:microsoft.com/office/officeart/2005/8/layout/matrix3"/>
    <dgm:cxn modelId="{27C0789F-492B-A74A-9FF3-C277E52BCF65}" type="presParOf" srcId="{28DC471F-3250-ED44-9660-02BFB5F951BF}" destId="{9462E9B3-D01D-984F-ACA7-102B95305E4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D1469-84D3-8E44-ADF2-467C624DDD28}">
      <dsp:nvSpPr>
        <dsp:cNvPr id="0" name=""/>
        <dsp:cNvSpPr/>
      </dsp:nvSpPr>
      <dsp:spPr>
        <a:xfrm>
          <a:off x="3324" y="632393"/>
          <a:ext cx="2637261" cy="1582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Database Name:</a:t>
          </a:r>
          <a:r>
            <a:rPr lang="en-US" sz="1600" b="0" i="0" kern="1200" dirty="0"/>
            <a:t> ”Ecommerce Analytics"</a:t>
          </a:r>
          <a:endParaRPr lang="en-US" sz="1600" kern="1200" dirty="0"/>
        </a:p>
      </dsp:txBody>
      <dsp:txXfrm>
        <a:off x="3324" y="632393"/>
        <a:ext cx="2637261" cy="1582356"/>
      </dsp:txXfrm>
    </dsp:sp>
    <dsp:sp modelId="{17B19F32-5F67-3042-B459-B5D93AC27E47}">
      <dsp:nvSpPr>
        <dsp:cNvPr id="0" name=""/>
        <dsp:cNvSpPr/>
      </dsp:nvSpPr>
      <dsp:spPr>
        <a:xfrm>
          <a:off x="2904311" y="632393"/>
          <a:ext cx="2637261" cy="1582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Tables: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Number of tables is 15</a:t>
          </a:r>
          <a:endParaRPr lang="en-US" sz="1600" b="0" kern="1200"/>
        </a:p>
      </dsp:txBody>
      <dsp:txXfrm>
        <a:off x="2904311" y="632393"/>
        <a:ext cx="2637261" cy="1582356"/>
      </dsp:txXfrm>
    </dsp:sp>
    <dsp:sp modelId="{2D0074E1-45EC-054A-B2BF-FBA197E86F59}">
      <dsp:nvSpPr>
        <dsp:cNvPr id="0" name=""/>
        <dsp:cNvSpPr/>
      </dsp:nvSpPr>
      <dsp:spPr>
        <a:xfrm>
          <a:off x="5805299" y="632393"/>
          <a:ext cx="2637261" cy="1582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Data Types: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Data types like varchar, decimal, int, and date are utilized for diverse data representation.</a:t>
          </a:r>
          <a:endParaRPr lang="en-US" sz="1600" kern="1200"/>
        </a:p>
      </dsp:txBody>
      <dsp:txXfrm>
        <a:off x="5805299" y="632393"/>
        <a:ext cx="2637261" cy="1582356"/>
      </dsp:txXfrm>
    </dsp:sp>
    <dsp:sp modelId="{3944B340-9374-2A45-9F3D-247E7859257D}">
      <dsp:nvSpPr>
        <dsp:cNvPr id="0" name=""/>
        <dsp:cNvSpPr/>
      </dsp:nvSpPr>
      <dsp:spPr>
        <a:xfrm>
          <a:off x="8706287" y="632393"/>
          <a:ext cx="2637261" cy="1582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Indexes: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Clustered indexes on primary keys optimize data retrieval by improving storage and access performance.</a:t>
          </a:r>
          <a:endParaRPr lang="en-US" sz="1600" kern="1200"/>
        </a:p>
      </dsp:txBody>
      <dsp:txXfrm>
        <a:off x="8706287" y="632393"/>
        <a:ext cx="2637261" cy="1582356"/>
      </dsp:txXfrm>
    </dsp:sp>
    <dsp:sp modelId="{CABB392D-61D0-AE48-ADAA-D02EAB43C9C2}">
      <dsp:nvSpPr>
        <dsp:cNvPr id="0" name=""/>
        <dsp:cNvSpPr/>
      </dsp:nvSpPr>
      <dsp:spPr>
        <a:xfrm>
          <a:off x="1453818" y="2478476"/>
          <a:ext cx="2637261" cy="1582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Constraints:</a:t>
          </a:r>
          <a:r>
            <a:rPr lang="en-US" sz="1600" b="0" i="0" kern="1200"/>
            <a:t>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NOT NULL and UNIQUE constraints are implemented, contributing to data integrity and accuracy.</a:t>
          </a:r>
          <a:endParaRPr lang="en-US" sz="1600" kern="1200"/>
        </a:p>
      </dsp:txBody>
      <dsp:txXfrm>
        <a:off x="1453818" y="2478476"/>
        <a:ext cx="2637261" cy="1582356"/>
      </dsp:txXfrm>
    </dsp:sp>
    <dsp:sp modelId="{EAB0FEA2-A5E0-E149-AFFC-F5427A04B7CD}">
      <dsp:nvSpPr>
        <dsp:cNvPr id="0" name=""/>
        <dsp:cNvSpPr/>
      </dsp:nvSpPr>
      <dsp:spPr>
        <a:xfrm>
          <a:off x="4354805" y="2478476"/>
          <a:ext cx="2637261" cy="1582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Normalization:</a:t>
          </a:r>
          <a:r>
            <a:rPr lang="en-US" sz="1600" b="0" i="0" kern="1200"/>
            <a:t>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The database design follows at least 3rd Normal Form, minimizing redundancy and ensuring consistency.</a:t>
          </a:r>
          <a:endParaRPr lang="en-US" sz="1600" kern="1200"/>
        </a:p>
      </dsp:txBody>
      <dsp:txXfrm>
        <a:off x="4354805" y="2478476"/>
        <a:ext cx="2637261" cy="1582356"/>
      </dsp:txXfrm>
    </dsp:sp>
    <dsp:sp modelId="{471815AF-8B8F-5C45-A1F1-960050D30299}">
      <dsp:nvSpPr>
        <dsp:cNvPr id="0" name=""/>
        <dsp:cNvSpPr/>
      </dsp:nvSpPr>
      <dsp:spPr>
        <a:xfrm>
          <a:off x="7255793" y="2478476"/>
          <a:ext cx="2637261" cy="1582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Database Settings: </a:t>
          </a:r>
          <a:r>
            <a:rPr lang="en-US" sz="1600" b="0" i="0" kern="1200"/>
            <a:t>Compatibility, ANSI, auto-update statistics, and Query Store, optimize performance and management.</a:t>
          </a:r>
          <a:endParaRPr lang="en-US" sz="1600" kern="1200"/>
        </a:p>
      </dsp:txBody>
      <dsp:txXfrm>
        <a:off x="7255793" y="2478476"/>
        <a:ext cx="2637261" cy="15823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A7377-0F77-2F45-B963-CA181D83D2DD}">
      <dsp:nvSpPr>
        <dsp:cNvPr id="0" name=""/>
        <dsp:cNvSpPr/>
      </dsp:nvSpPr>
      <dsp:spPr>
        <a:xfrm>
          <a:off x="3630999" y="2348"/>
          <a:ext cx="4084874" cy="11297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/>
            <a:t>Python Script to generate Rows</a:t>
          </a:r>
          <a:endParaRPr lang="en-US" sz="3200" kern="1200" dirty="0"/>
        </a:p>
      </dsp:txBody>
      <dsp:txXfrm>
        <a:off x="3686150" y="57499"/>
        <a:ext cx="3974572" cy="1019464"/>
      </dsp:txXfrm>
    </dsp:sp>
    <dsp:sp modelId="{A9C0E719-020F-8F44-98F7-C9C6E99BD884}">
      <dsp:nvSpPr>
        <dsp:cNvPr id="0" name=""/>
        <dsp:cNvSpPr/>
      </dsp:nvSpPr>
      <dsp:spPr>
        <a:xfrm>
          <a:off x="3630999" y="1188603"/>
          <a:ext cx="4084874" cy="11297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/>
            <a:t>Database Creation In SSMS</a:t>
          </a:r>
          <a:endParaRPr lang="en-US" sz="3200" kern="1200" dirty="0"/>
        </a:p>
      </dsp:txBody>
      <dsp:txXfrm>
        <a:off x="3686150" y="1243754"/>
        <a:ext cx="3974572" cy="1019464"/>
      </dsp:txXfrm>
    </dsp:sp>
    <dsp:sp modelId="{960B7C1C-0128-B149-A458-F2D78F324BDC}">
      <dsp:nvSpPr>
        <dsp:cNvPr id="0" name=""/>
        <dsp:cNvSpPr/>
      </dsp:nvSpPr>
      <dsp:spPr>
        <a:xfrm>
          <a:off x="3630999" y="2374857"/>
          <a:ext cx="4084874" cy="11297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/>
            <a:t>Deployment in Microsoft Azure</a:t>
          </a:r>
          <a:endParaRPr lang="en-US" sz="3200" kern="1200" dirty="0"/>
        </a:p>
      </dsp:txBody>
      <dsp:txXfrm>
        <a:off x="3686150" y="2430008"/>
        <a:ext cx="3974572" cy="1019464"/>
      </dsp:txXfrm>
    </dsp:sp>
    <dsp:sp modelId="{845DEBF2-C7D8-7545-A6D5-90537CAF2793}">
      <dsp:nvSpPr>
        <dsp:cNvPr id="0" name=""/>
        <dsp:cNvSpPr/>
      </dsp:nvSpPr>
      <dsp:spPr>
        <a:xfrm>
          <a:off x="3630999" y="3561112"/>
          <a:ext cx="4084874" cy="11297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/>
            <a:t>Visual Analytics in Power BI.</a:t>
          </a:r>
          <a:endParaRPr lang="en-US" sz="3200" kern="1200" dirty="0"/>
        </a:p>
      </dsp:txBody>
      <dsp:txXfrm>
        <a:off x="3686150" y="3616263"/>
        <a:ext cx="3974572" cy="10194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E229AB-9B21-46D1-ACE7-D0C5F0894717}">
      <dsp:nvSpPr>
        <dsp:cNvPr id="0" name=""/>
        <dsp:cNvSpPr/>
      </dsp:nvSpPr>
      <dsp:spPr>
        <a:xfrm>
          <a:off x="0" y="2460"/>
          <a:ext cx="5188110" cy="11207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7D1B0B-02E2-4B2D-861B-7A94A5482427}">
      <dsp:nvSpPr>
        <dsp:cNvPr id="0" name=""/>
        <dsp:cNvSpPr/>
      </dsp:nvSpPr>
      <dsp:spPr>
        <a:xfrm>
          <a:off x="339025" y="254627"/>
          <a:ext cx="617012" cy="6164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33601-E198-4B28-93C0-66A00740BD59}">
      <dsp:nvSpPr>
        <dsp:cNvPr id="0" name=""/>
        <dsp:cNvSpPr/>
      </dsp:nvSpPr>
      <dsp:spPr>
        <a:xfrm>
          <a:off x="1295062" y="2460"/>
          <a:ext cx="3738406" cy="112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728" tIns="118728" rIns="118728" bIns="1187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”Crafting personalized experiences and targeted marketing campaigns hinges on robust data analysis to comprehend and adapt to individual consumer preferences.."</a:t>
          </a:r>
        </a:p>
      </dsp:txBody>
      <dsp:txXfrm>
        <a:off x="1295062" y="2460"/>
        <a:ext cx="3738406" cy="1121840"/>
      </dsp:txXfrm>
    </dsp:sp>
    <dsp:sp modelId="{B24171E6-89FA-49EB-824E-5E13496B2097}">
      <dsp:nvSpPr>
        <dsp:cNvPr id="0" name=""/>
        <dsp:cNvSpPr/>
      </dsp:nvSpPr>
      <dsp:spPr>
        <a:xfrm>
          <a:off x="0" y="1354421"/>
          <a:ext cx="5188110" cy="11207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59EF9B-755B-4871-9809-68EA6D8B5C8E}">
      <dsp:nvSpPr>
        <dsp:cNvPr id="0" name=""/>
        <dsp:cNvSpPr/>
      </dsp:nvSpPr>
      <dsp:spPr>
        <a:xfrm>
          <a:off x="339025" y="1606588"/>
          <a:ext cx="617012" cy="6164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A31BF-D715-4D76-8B3A-7D4020A85D44}">
      <dsp:nvSpPr>
        <dsp:cNvPr id="0" name=""/>
        <dsp:cNvSpPr/>
      </dsp:nvSpPr>
      <dsp:spPr>
        <a:xfrm>
          <a:off x="1295062" y="1354421"/>
          <a:ext cx="3738406" cy="112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728" tIns="118728" rIns="118728" bIns="1187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”Efficiently balancing sales optimization and minimizing surplus stock demands effective inventory management, accurate demand forecasting and precise product identification.”</a:t>
          </a:r>
        </a:p>
      </dsp:txBody>
      <dsp:txXfrm>
        <a:off x="1295062" y="1354421"/>
        <a:ext cx="3738406" cy="1121840"/>
      </dsp:txXfrm>
    </dsp:sp>
    <dsp:sp modelId="{FC4A5A14-82C3-4AA3-87C4-3CBA49EF2DE4}">
      <dsp:nvSpPr>
        <dsp:cNvPr id="0" name=""/>
        <dsp:cNvSpPr/>
      </dsp:nvSpPr>
      <dsp:spPr>
        <a:xfrm>
          <a:off x="0" y="2706382"/>
          <a:ext cx="5188110" cy="11207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CA78A4-2400-4D65-AF31-189205FEBD29}">
      <dsp:nvSpPr>
        <dsp:cNvPr id="0" name=""/>
        <dsp:cNvSpPr/>
      </dsp:nvSpPr>
      <dsp:spPr>
        <a:xfrm>
          <a:off x="339025" y="2958550"/>
          <a:ext cx="617012" cy="6164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239ABD-4C3D-42F0-A2DE-0C5B60CF30B2}">
      <dsp:nvSpPr>
        <dsp:cNvPr id="0" name=""/>
        <dsp:cNvSpPr/>
      </dsp:nvSpPr>
      <dsp:spPr>
        <a:xfrm>
          <a:off x="1295062" y="2706382"/>
          <a:ext cx="3738406" cy="112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728" tIns="118728" rIns="118728" bIns="1187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How does leveraging data analytics provide businesses with a substantial advantage in a competitive market, influencing decision-making across marketing tactics?."</a:t>
          </a:r>
        </a:p>
      </dsp:txBody>
      <dsp:txXfrm>
        <a:off x="1295062" y="2706382"/>
        <a:ext cx="3738406" cy="11218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03C59-EDD2-E14D-9DC9-3578DFC723EC}">
      <dsp:nvSpPr>
        <dsp:cNvPr id="0" name=""/>
        <dsp:cNvSpPr/>
      </dsp:nvSpPr>
      <dsp:spPr>
        <a:xfrm rot="5400000">
          <a:off x="3159061" y="-1197211"/>
          <a:ext cx="737705" cy="332039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Explain how the dataset was obtained, whether through web scraping, API access, or direct provider delivery.</a:t>
          </a:r>
        </a:p>
      </dsp:txBody>
      <dsp:txXfrm rot="-5400000">
        <a:off x="1867719" y="130143"/>
        <a:ext cx="3284378" cy="665681"/>
      </dsp:txXfrm>
    </dsp:sp>
    <dsp:sp modelId="{C4E6688A-0E35-6F4A-830B-1A9751D26E65}">
      <dsp:nvSpPr>
        <dsp:cNvPr id="0" name=""/>
        <dsp:cNvSpPr/>
      </dsp:nvSpPr>
      <dsp:spPr>
        <a:xfrm>
          <a:off x="0" y="1917"/>
          <a:ext cx="1867719" cy="9221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</a:t>
          </a:r>
          <a:r>
            <a:rPr lang="en-US" sz="1600" b="1" kern="1200"/>
            <a:t>Acquisition:</a:t>
          </a:r>
          <a:endParaRPr lang="en-US" sz="1600" kern="1200" dirty="0"/>
        </a:p>
      </dsp:txBody>
      <dsp:txXfrm>
        <a:off x="45015" y="46932"/>
        <a:ext cx="1777689" cy="832102"/>
      </dsp:txXfrm>
    </dsp:sp>
    <dsp:sp modelId="{6340C6B2-FA9C-D245-A923-9C75AA3D49D4}">
      <dsp:nvSpPr>
        <dsp:cNvPr id="0" name=""/>
        <dsp:cNvSpPr/>
      </dsp:nvSpPr>
      <dsp:spPr>
        <a:xfrm rot="5400000">
          <a:off x="3159061" y="-228973"/>
          <a:ext cx="737705" cy="332039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Provide a brief overview of the tools and software, such as SQL, Python, Excel and Microsoft Azure  are used for data analysis. </a:t>
          </a:r>
        </a:p>
      </dsp:txBody>
      <dsp:txXfrm rot="-5400000">
        <a:off x="1867719" y="1098381"/>
        <a:ext cx="3284378" cy="665681"/>
      </dsp:txXfrm>
    </dsp:sp>
    <dsp:sp modelId="{1BC32767-A876-164B-B96E-7A700562F5CD}">
      <dsp:nvSpPr>
        <dsp:cNvPr id="0" name=""/>
        <dsp:cNvSpPr/>
      </dsp:nvSpPr>
      <dsp:spPr>
        <a:xfrm>
          <a:off x="0" y="970156"/>
          <a:ext cx="1867719" cy="9221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Tools and Software:</a:t>
          </a:r>
          <a:endParaRPr lang="en-US" sz="1600" kern="1200"/>
        </a:p>
      </dsp:txBody>
      <dsp:txXfrm>
        <a:off x="45015" y="1015171"/>
        <a:ext cx="1777689" cy="832102"/>
      </dsp:txXfrm>
    </dsp:sp>
    <dsp:sp modelId="{EF171FBB-AE39-1D46-9FA2-235F6AA681A6}">
      <dsp:nvSpPr>
        <dsp:cNvPr id="0" name=""/>
        <dsp:cNvSpPr/>
      </dsp:nvSpPr>
      <dsp:spPr>
        <a:xfrm rot="5400000">
          <a:off x="3159061" y="739265"/>
          <a:ext cx="737705" cy="332039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Outline key data preprocessing steps, including cleaning procedures, handling missing values, and techniques for standardization.</a:t>
          </a:r>
        </a:p>
      </dsp:txBody>
      <dsp:txXfrm rot="-5400000">
        <a:off x="1867719" y="2066619"/>
        <a:ext cx="3284378" cy="665681"/>
      </dsp:txXfrm>
    </dsp:sp>
    <dsp:sp modelId="{1F2F8092-6466-D24C-A2F7-2CC84A898C34}">
      <dsp:nvSpPr>
        <dsp:cNvPr id="0" name=""/>
        <dsp:cNvSpPr/>
      </dsp:nvSpPr>
      <dsp:spPr>
        <a:xfrm>
          <a:off x="0" y="1938394"/>
          <a:ext cx="1867719" cy="9221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Data Preprocessing:</a:t>
          </a:r>
          <a:endParaRPr lang="en-US" sz="1600" kern="1200"/>
        </a:p>
      </dsp:txBody>
      <dsp:txXfrm>
        <a:off x="45015" y="1983409"/>
        <a:ext cx="1777689" cy="832102"/>
      </dsp:txXfrm>
    </dsp:sp>
    <dsp:sp modelId="{EAFAD5F7-D876-7242-87B8-E06F18D81A84}">
      <dsp:nvSpPr>
        <dsp:cNvPr id="0" name=""/>
        <dsp:cNvSpPr/>
      </dsp:nvSpPr>
      <dsp:spPr>
        <a:xfrm rot="5400000">
          <a:off x="3159061" y="1707504"/>
          <a:ext cx="737705" cy="332039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Summarize the functionalities of any custom code or  algorithms developed.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Explain how these custom elements seamlessly fit into the analysis pipeline.</a:t>
          </a:r>
        </a:p>
      </dsp:txBody>
      <dsp:txXfrm rot="-5400000">
        <a:off x="1867719" y="3034858"/>
        <a:ext cx="3284378" cy="665681"/>
      </dsp:txXfrm>
    </dsp:sp>
    <dsp:sp modelId="{5F65FD31-1819-FE4C-B800-5391433CFCC9}">
      <dsp:nvSpPr>
        <dsp:cNvPr id="0" name=""/>
        <dsp:cNvSpPr/>
      </dsp:nvSpPr>
      <dsp:spPr>
        <a:xfrm>
          <a:off x="0" y="2906633"/>
          <a:ext cx="1867719" cy="9221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Functionality and Integration</a:t>
          </a:r>
        </a:p>
      </dsp:txBody>
      <dsp:txXfrm>
        <a:off x="45015" y="2951648"/>
        <a:ext cx="1777689" cy="8321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DA1B-F9FC-B741-AA37-B715A5A04C9C}">
      <dsp:nvSpPr>
        <dsp:cNvPr id="0" name=""/>
        <dsp:cNvSpPr/>
      </dsp:nvSpPr>
      <dsp:spPr>
        <a:xfrm>
          <a:off x="1005113" y="0"/>
          <a:ext cx="6393543" cy="6393543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6F017B-DCC7-AF46-B872-4078A3FB2CC4}">
      <dsp:nvSpPr>
        <dsp:cNvPr id="0" name=""/>
        <dsp:cNvSpPr/>
      </dsp:nvSpPr>
      <dsp:spPr>
        <a:xfrm>
          <a:off x="1612500" y="607386"/>
          <a:ext cx="2493481" cy="249348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 can investigate the low number of sleepwear orders; consider whether it's a stocking issue or lack of customer interest.</a:t>
          </a:r>
        </a:p>
      </dsp:txBody>
      <dsp:txXfrm>
        <a:off x="1734222" y="729108"/>
        <a:ext cx="2250037" cy="2250037"/>
      </dsp:txXfrm>
    </dsp:sp>
    <dsp:sp modelId="{B9BA5157-8B86-574A-B0FC-59FD89B76A55}">
      <dsp:nvSpPr>
        <dsp:cNvPr id="0" name=""/>
        <dsp:cNvSpPr/>
      </dsp:nvSpPr>
      <dsp:spPr>
        <a:xfrm>
          <a:off x="4297788" y="607386"/>
          <a:ext cx="2493481" cy="249348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 can explore strategies to convert pending orders to completed to improve sales figures.</a:t>
          </a:r>
        </a:p>
      </dsp:txBody>
      <dsp:txXfrm>
        <a:off x="4419510" y="729108"/>
        <a:ext cx="2250037" cy="2250037"/>
      </dsp:txXfrm>
    </dsp:sp>
    <dsp:sp modelId="{D0F5AAE9-6D70-874C-B0BE-9D4958901E21}">
      <dsp:nvSpPr>
        <dsp:cNvPr id="0" name=""/>
        <dsp:cNvSpPr/>
      </dsp:nvSpPr>
      <dsp:spPr>
        <a:xfrm>
          <a:off x="1612500" y="3292674"/>
          <a:ext cx="2493481" cy="249348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Meantime, we can investigate the reasons behind the high cancellation rate to enhance customer retention.</a:t>
          </a:r>
        </a:p>
      </dsp:txBody>
      <dsp:txXfrm>
        <a:off x="1734222" y="3414396"/>
        <a:ext cx="2250037" cy="2250037"/>
      </dsp:txXfrm>
    </dsp:sp>
    <dsp:sp modelId="{9462E9B3-D01D-984F-ACA7-102B95305E44}">
      <dsp:nvSpPr>
        <dsp:cNvPr id="0" name=""/>
        <dsp:cNvSpPr/>
      </dsp:nvSpPr>
      <dsp:spPr>
        <a:xfrm>
          <a:off x="4297788" y="3292674"/>
          <a:ext cx="2493481" cy="249348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customer satisfaction ratings suggest there is room for improvement in all categories. Initiatives to increase product quality or customer service may positively impact these ratings. </a:t>
          </a:r>
        </a:p>
      </dsp:txBody>
      <dsp:txXfrm>
        <a:off x="4419510" y="3414396"/>
        <a:ext cx="2250037" cy="2250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68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4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50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69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25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6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0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6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8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6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68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560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50" r:id="rId6"/>
    <p:sldLayoutId id="2147483945" r:id="rId7"/>
    <p:sldLayoutId id="2147483946" r:id="rId8"/>
    <p:sldLayoutId id="2147483947" r:id="rId9"/>
    <p:sldLayoutId id="2147483949" r:id="rId10"/>
    <p:sldLayoutId id="214748394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1CC1FBA-66BE-437A-BCBC-ED8178A68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3BAE02B-2DBD-A8BD-51F9-E1D0A7486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4277257"/>
            <a:ext cx="9097505" cy="23391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IST 659: Data Admin Concepts and DB Mgmt.</a:t>
            </a:r>
            <a:br>
              <a:rPr lang="en-US" sz="28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E-Commerce Analytics</a:t>
            </a:r>
            <a:br>
              <a:rPr lang="en-US" sz="28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b="0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Schema Syndicates</a:t>
            </a:r>
            <a:br>
              <a:rPr lang="en-US" sz="28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	</a:t>
            </a:r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78056281-7CB8-EFC6-1E23-9EE954E8A1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0355" b="29467"/>
          <a:stretch/>
        </p:blipFill>
        <p:spPr>
          <a:xfrm>
            <a:off x="20" y="1"/>
            <a:ext cx="12191980" cy="3428999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29BA74B-ECB4-4E0C-ADC9-17655FFE1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05226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7">
            <a:extLst>
              <a:ext uri="{FF2B5EF4-FFF2-40B4-BE49-F238E27FC236}">
                <a16:creationId xmlns:a16="http://schemas.microsoft.com/office/drawing/2014/main" id="{AC9ABEC8-0C5C-EBC0-2ABF-6D9177E05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6132" y="4427191"/>
            <a:ext cx="4605867" cy="24308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5" indent="-228600" algn="l">
              <a:lnSpc>
                <a:spcPct val="120000"/>
              </a:lnSpc>
              <a:buClr>
                <a:schemeClr val="tx2">
                  <a:lumMod val="10000"/>
                  <a:lumOff val="90000"/>
                </a:schemeClr>
              </a:buClr>
              <a:buSzPct val="80000"/>
              <a:buFont typeface="Neue Haas Grotesk Text Pro" panose="020B0504020202020204" pitchFamily="34" charset="0"/>
              <a:buChar char="-"/>
            </a:pPr>
            <a:r>
              <a:rPr lang="en-US" sz="1500" dirty="0" err="1"/>
              <a:t>Raghuveera</a:t>
            </a:r>
            <a:r>
              <a:rPr lang="en-US" sz="1500" dirty="0"/>
              <a:t> Narasimha</a:t>
            </a:r>
          </a:p>
          <a:p>
            <a:pPr lvl="5" indent="-228600" algn="l">
              <a:lnSpc>
                <a:spcPct val="120000"/>
              </a:lnSpc>
              <a:buClr>
                <a:schemeClr val="tx2">
                  <a:lumMod val="10000"/>
                  <a:lumOff val="90000"/>
                </a:schemeClr>
              </a:buClr>
              <a:buSzPct val="80000"/>
              <a:buFont typeface="Neue Haas Grotesk Text Pro" panose="020B0504020202020204" pitchFamily="34" charset="0"/>
              <a:buChar char="-"/>
            </a:pPr>
            <a:r>
              <a:rPr lang="en-US" sz="1500" dirty="0"/>
              <a:t>Rithika Gurram</a:t>
            </a:r>
          </a:p>
          <a:p>
            <a:pPr lvl="5" indent="-228600" algn="l">
              <a:lnSpc>
                <a:spcPct val="120000"/>
              </a:lnSpc>
              <a:buClr>
                <a:schemeClr val="tx2">
                  <a:lumMod val="10000"/>
                  <a:lumOff val="90000"/>
                </a:schemeClr>
              </a:buClr>
              <a:buSzPct val="80000"/>
              <a:buFont typeface="Neue Haas Grotesk Text Pro" panose="020B0504020202020204" pitchFamily="34" charset="0"/>
              <a:buChar char="-"/>
            </a:pPr>
            <a:r>
              <a:rPr lang="en-US" sz="1500" dirty="0" err="1"/>
              <a:t>Kruti</a:t>
            </a:r>
            <a:r>
              <a:rPr lang="en-US" sz="1500" dirty="0"/>
              <a:t> </a:t>
            </a:r>
            <a:r>
              <a:rPr lang="en-US" sz="1500" dirty="0" err="1"/>
              <a:t>Kotadia</a:t>
            </a:r>
            <a:endParaRPr lang="en-US" sz="1500" dirty="0"/>
          </a:p>
          <a:p>
            <a:pPr lvl="5" indent="-228600" algn="l">
              <a:lnSpc>
                <a:spcPct val="120000"/>
              </a:lnSpc>
              <a:buClr>
                <a:schemeClr val="tx2">
                  <a:lumMod val="10000"/>
                  <a:lumOff val="90000"/>
                </a:schemeClr>
              </a:buClr>
              <a:buSzPct val="80000"/>
              <a:buFont typeface="Neue Haas Grotesk Text Pro" panose="020B0504020202020204" pitchFamily="34" charset="0"/>
              <a:buChar char="-"/>
            </a:pPr>
            <a:r>
              <a:rPr lang="en-US" sz="1500" dirty="0" err="1"/>
              <a:t>Rithvik</a:t>
            </a:r>
            <a:r>
              <a:rPr lang="en-US" sz="1500" dirty="0"/>
              <a:t> </a:t>
            </a:r>
            <a:r>
              <a:rPr lang="en-US" sz="1500" dirty="0" err="1"/>
              <a:t>Rangaraj</a:t>
            </a:r>
            <a:endParaRPr lang="en-US" sz="1500" dirty="0"/>
          </a:p>
          <a:p>
            <a:pPr lvl="5" indent="-228600" algn="l">
              <a:lnSpc>
                <a:spcPct val="120000"/>
              </a:lnSpc>
              <a:buClr>
                <a:schemeClr val="tx2">
                  <a:lumMod val="10000"/>
                  <a:lumOff val="90000"/>
                </a:schemeClr>
              </a:buClr>
              <a:buSzPct val="80000"/>
              <a:buFont typeface="Neue Haas Grotesk Text Pro" panose="020B0504020202020204" pitchFamily="34" charset="0"/>
              <a:buChar char="-"/>
            </a:pPr>
            <a:r>
              <a:rPr lang="en-US" sz="1500" dirty="0"/>
              <a:t>Mansi </a:t>
            </a:r>
            <a:r>
              <a:rPr lang="en-US" sz="1500" dirty="0" err="1"/>
              <a:t>Gopani</a:t>
            </a:r>
            <a:endParaRPr lang="en-US" sz="1500" dirty="0"/>
          </a:p>
          <a:p>
            <a:pPr lvl="5" indent="-228600" algn="l">
              <a:lnSpc>
                <a:spcPct val="120000"/>
              </a:lnSpc>
              <a:buClr>
                <a:schemeClr val="tx2">
                  <a:lumMod val="10000"/>
                  <a:lumOff val="90000"/>
                </a:schemeClr>
              </a:buClr>
              <a:buSzPct val="80000"/>
              <a:buFont typeface="Neue Haas Grotesk Text Pro" panose="020B0504020202020204" pitchFamily="34" charset="0"/>
              <a:buChar char="-"/>
            </a:pPr>
            <a:r>
              <a:rPr lang="en-US" sz="1500" dirty="0"/>
              <a:t>Deep </a:t>
            </a:r>
            <a:r>
              <a:rPr lang="en-US" sz="1500" dirty="0" err="1"/>
              <a:t>Patoliya</a:t>
            </a:r>
            <a:endParaRPr lang="en-US" sz="1500" dirty="0"/>
          </a:p>
          <a:p>
            <a:pPr indent="-228600">
              <a:buFont typeface="Neue Haas Grotesk Text Pro" panose="020B0504020202020204" pitchFamily="34" charset="0"/>
              <a:buChar char="-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582589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7F4F-84CE-688F-EFAE-D592E74D2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447041"/>
            <a:ext cx="9922764" cy="660399"/>
          </a:xfrm>
        </p:spPr>
        <p:txBody>
          <a:bodyPr>
            <a:normAutofit fontScale="90000"/>
          </a:bodyPr>
          <a:lstStyle/>
          <a:p>
            <a:r>
              <a:rPr lang="en-US" dirty="0"/>
              <a:t>	Visualization of Power BI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174274-6AF8-BD12-D393-EC0A75626DF4}"/>
              </a:ext>
            </a:extLst>
          </p:cNvPr>
          <p:cNvSpPr txBox="1"/>
          <p:nvPr/>
        </p:nvSpPr>
        <p:spPr>
          <a:xfrm>
            <a:off x="383357" y="1311595"/>
            <a:ext cx="1142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Users with Province, Membership Type, Year and Address type.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5528BE-86B9-40CC-D902-36D449FA3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797" y="2089707"/>
            <a:ext cx="9165407" cy="4834752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615A762A-8A5A-7280-7E7E-B026D780BB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384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50591A-F560-F818-0F3B-B90B96EB3FB0}"/>
              </a:ext>
            </a:extLst>
          </p:cNvPr>
          <p:cNvSpPr txBox="1"/>
          <p:nvPr/>
        </p:nvSpPr>
        <p:spPr>
          <a:xfrm>
            <a:off x="386499" y="575035"/>
            <a:ext cx="1127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Product with </a:t>
            </a:r>
            <a:r>
              <a:rPr lang="en-IN" dirty="0" err="1"/>
              <a:t>OrderID</a:t>
            </a:r>
            <a:r>
              <a:rPr lang="en-IN" dirty="0"/>
              <a:t>, </a:t>
            </a:r>
            <a:r>
              <a:rPr lang="en-IN" dirty="0" err="1"/>
              <a:t>MainCategory</a:t>
            </a:r>
            <a:r>
              <a:rPr lang="en-IN" dirty="0"/>
              <a:t> and Invoice Amount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82D00-BE58-E461-4C2A-550DB3989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9" y="1602054"/>
            <a:ext cx="8873765" cy="468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41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778B89-B83C-5EE1-19EE-947AF24F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49" y="1165880"/>
            <a:ext cx="10089823" cy="536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18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6B4F65-EE0E-4A52-B5A5-85584D08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12200-D47A-2BFF-2CD7-AE22CB568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8" y="274287"/>
            <a:ext cx="11975184" cy="630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02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0DC026F-444B-46C9-BCBE-329183BF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A0C81-A9AE-F450-670C-A6599F99D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03" y="446896"/>
            <a:ext cx="10270671" cy="1188720"/>
          </a:xfrm>
        </p:spPr>
        <p:txBody>
          <a:bodyPr>
            <a:normAutofit/>
          </a:bodyPr>
          <a:lstStyle/>
          <a:p>
            <a:r>
              <a:rPr lang="en-IN" sz="4000" dirty="0"/>
              <a:t>Actionable Insights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5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42114-01EF-6828-1459-B5BD99363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4" y="1464057"/>
            <a:ext cx="6168570" cy="482244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IN" sz="1600" dirty="0"/>
              <a:t>We need to </a:t>
            </a:r>
            <a:r>
              <a:rPr lang="en-US" sz="1600" dirty="0"/>
              <a:t>target the Gold membership category for promotions, as they represent the largest segment.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We need to develop tailored marketing strategies for different address types since their distribution is nearly equal.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We should consider location-based marketing campaigns since user distribution varies by province.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We must allocate more resources to women's product lines and marketing to capitalize on the higher sales volume.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Consider strategic promotions for men's products to increase their sales share.</a:t>
            </a:r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C58AB2F9-8ED1-73C1-BABE-CE3C9E925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15" b="-2"/>
          <a:stretch/>
        </p:blipFill>
        <p:spPr>
          <a:xfrm>
            <a:off x="6611256" y="1775016"/>
            <a:ext cx="5486401" cy="42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69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A6A2E0-18A1-4B22-8F61-5E162B674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A0C81-A9AE-F450-670C-A6599F99D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4"/>
            <a:ext cx="3763693" cy="2338756"/>
          </a:xfrm>
        </p:spPr>
        <p:txBody>
          <a:bodyPr anchor="t">
            <a:normAutofit/>
          </a:bodyPr>
          <a:lstStyle/>
          <a:p>
            <a:r>
              <a:rPr lang="en-IN" sz="4000"/>
              <a:t>Actionable Insights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5909CB-6CD3-45DF-9920-8D8182485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7244"/>
            <a:ext cx="804195" cy="0"/>
          </a:xfrm>
          <a:prstGeom prst="line">
            <a:avLst/>
          </a:prstGeom>
          <a:ln w="825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05ECE2B-1EA5-B01C-F84B-A9DB6CF23D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1716726"/>
              </p:ext>
            </p:extLst>
          </p:nvPr>
        </p:nvGraphicFramePr>
        <p:xfrm>
          <a:off x="3788229" y="464457"/>
          <a:ext cx="8403771" cy="6393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0686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61B1731-39D9-4145-8343-C209E1F09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ECFED-A1B3-C393-32A5-A531EBF46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13" y="319581"/>
            <a:ext cx="6308775" cy="2049620"/>
          </a:xfrm>
        </p:spPr>
        <p:txBody>
          <a:bodyPr>
            <a:normAutofit/>
          </a:bodyPr>
          <a:lstStyle/>
          <a:p>
            <a:r>
              <a:rPr lang="en-IN" sz="6000" dirty="0"/>
              <a:t>Conclusions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683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BD5A3-6A7C-B9A2-C688-45E2614C7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530" y="2486047"/>
            <a:ext cx="7707086" cy="290353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200" dirty="0"/>
              <a:t>Based on the visual data analysis, the actions that should be most focused on are: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Improving Customer Retention: Address the high cancellation rate by understanding the underlying reasons and implementing corrective measures.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Enhancing Customer Satisfaction: Improve the average rating across product categories through quality improvement and better customer service.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Order Conversion: Develop strategies to reduce the number of pending orders and increase the conversion to completed orders.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dirty="0"/>
              <a:t>These actions are likely to have the most direct impact on revenue and customer loyalty.</a:t>
            </a:r>
            <a:endParaRPr lang="en-IN" sz="1200" dirty="0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70E00D2B-AB0F-476F-4075-D6D992DB1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55" r="11445"/>
          <a:stretch/>
        </p:blipFill>
        <p:spPr>
          <a:xfrm>
            <a:off x="8534400" y="10"/>
            <a:ext cx="36576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50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A7828-7497-9767-2732-7A079D496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988" y="245096"/>
            <a:ext cx="12192000" cy="719193"/>
          </a:xfrm>
        </p:spPr>
        <p:txBody>
          <a:bodyPr/>
          <a:lstStyle/>
          <a:p>
            <a:pPr algn="ctr"/>
            <a:r>
              <a:rPr lang="en-IN" dirty="0"/>
              <a:t>Team Log Sheet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BB5F80-2D1D-3334-3714-51CC8DD2C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241"/>
            <a:ext cx="12192000" cy="55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05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ot air balloon taking off in desert under Milky Way">
            <a:extLst>
              <a:ext uri="{FF2B5EF4-FFF2-40B4-BE49-F238E27FC236}">
                <a16:creationId xmlns:a16="http://schemas.microsoft.com/office/drawing/2014/main" id="{7391B45C-A644-5F8A-2753-304A9F1D98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63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C0776A0-F3D1-AEC9-DE44-3676E3568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10651" y="-1010655"/>
            <a:ext cx="6858003" cy="8879304"/>
          </a:xfrm>
          <a:prstGeom prst="rect">
            <a:avLst/>
          </a:prstGeom>
          <a:gradFill>
            <a:gsLst>
              <a:gs pos="0">
                <a:srgbClr val="000000">
                  <a:alpha val="36000"/>
                </a:srgbClr>
              </a:gs>
              <a:gs pos="51600">
                <a:srgbClr val="000000">
                  <a:alpha val="3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A5BC3-5154-5ADD-BC36-CD27B7CB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18" y="2223018"/>
            <a:ext cx="7819987" cy="25796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cap="all">
                <a:solidFill>
                  <a:srgbClr val="FFFFFF"/>
                </a:solidFill>
              </a:rPr>
              <a:t>Thank You and Have a Great Vacations : 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335591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72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0B0A664-AE06-404E-8DAD-E5BB1740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FDE8F-A965-BFD3-69DE-8BD5E71BC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693" y="5136125"/>
            <a:ext cx="10040307" cy="1378974"/>
          </a:xfrm>
        </p:spPr>
        <p:txBody>
          <a:bodyPr anchor="b">
            <a:normAutofit/>
          </a:bodyPr>
          <a:lstStyle/>
          <a:p>
            <a:pPr algn="r"/>
            <a:r>
              <a:rPr lang="en-US" sz="6000" dirty="0"/>
              <a:t>Project Description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9356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5C13A-5FC1-EE60-2C8F-1D58ACD73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195" y="1032387"/>
            <a:ext cx="7280261" cy="4103727"/>
          </a:xfrm>
        </p:spPr>
        <p:txBody>
          <a:bodyPr>
            <a:noAutofit/>
          </a:bodyPr>
          <a:lstStyle/>
          <a:p>
            <a:pPr marL="46863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400" b="0" i="0" dirty="0">
                <a:effectLst/>
                <a:latin typeface="Söhne"/>
              </a:rPr>
              <a:t>Our Project, Optimized eCommerce Analytics is dedicated to leveraging data-driven insights to enhance insights to enhance efficiency, improve user experience and drive business growth within our platform.</a:t>
            </a:r>
          </a:p>
          <a:p>
            <a:pPr marL="46863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400" b="0" i="0" dirty="0">
                <a:effectLst/>
                <a:latin typeface="Söhne"/>
              </a:rPr>
              <a:t>With a robust database housing comprehensive information across various tables, our goal is to extract meaningful and actionable insights.</a:t>
            </a:r>
          </a:p>
          <a:p>
            <a:pPr marL="46863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400" dirty="0">
                <a:latin typeface="Söhne"/>
              </a:rPr>
              <a:t>We use Data-driven decision making strategies leading to more effective marketing strategies and increased sales.</a:t>
            </a:r>
          </a:p>
          <a:p>
            <a:pPr marL="46863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400" b="0" i="0" dirty="0">
                <a:effectLst/>
                <a:latin typeface="Söhne"/>
              </a:rPr>
              <a:t>We Identify top categories, explore user behavior correlations, and uncover seasonal patterns</a:t>
            </a:r>
            <a:r>
              <a:rPr lang="en-US" sz="1400" dirty="0">
                <a:latin typeface="Söhne"/>
              </a:rPr>
              <a:t>.</a:t>
            </a:r>
            <a:endParaRPr lang="en-US" sz="1400" b="0" i="0" dirty="0">
              <a:effectLst/>
              <a:latin typeface="Söhne"/>
            </a:endParaRPr>
          </a:p>
          <a:p>
            <a:pPr marL="46863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400" b="0" i="0" dirty="0">
                <a:effectLst/>
                <a:latin typeface="Söhne"/>
              </a:rPr>
              <a:t>Use data analysis techniques, emphasizing preprocessing, statistics, and visualization.</a:t>
            </a:r>
          </a:p>
          <a:p>
            <a:pPr marL="46863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400" b="0" i="0" dirty="0">
                <a:effectLst/>
                <a:latin typeface="Söhne"/>
              </a:rPr>
              <a:t>Formulate actionable strategies based on insights for improved marketing and inventory.</a:t>
            </a:r>
          </a:p>
          <a:p>
            <a:pPr marL="46863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400" dirty="0">
                <a:latin typeface="Söhne"/>
              </a:rPr>
              <a:t>We Improve user experiences based on personalized interactions and product recommendations. </a:t>
            </a:r>
            <a:endParaRPr lang="en-US" sz="1400" b="0" i="0" dirty="0">
              <a:effectLst/>
              <a:latin typeface="Söhne"/>
            </a:endParaRPr>
          </a:p>
          <a:p>
            <a:pPr marL="0" indent="0">
              <a:lnSpc>
                <a:spcPct val="120000"/>
              </a:lnSpc>
              <a:buNone/>
            </a:pPr>
            <a:br>
              <a:rPr lang="en-US" sz="1400" dirty="0"/>
            </a:br>
            <a:endParaRPr lang="en-US" sz="1400" dirty="0"/>
          </a:p>
        </p:txBody>
      </p:sp>
      <p:pic>
        <p:nvPicPr>
          <p:cNvPr id="29" name="Picture 28" descr="Graph">
            <a:extLst>
              <a:ext uri="{FF2B5EF4-FFF2-40B4-BE49-F238E27FC236}">
                <a16:creationId xmlns:a16="http://schemas.microsoft.com/office/drawing/2014/main" id="{272FF20C-49C9-2349-B521-7881E2103C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89" r="29089"/>
          <a:stretch/>
        </p:blipFill>
        <p:spPr>
          <a:xfrm>
            <a:off x="8534399" y="10"/>
            <a:ext cx="3657601" cy="42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37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8B12-16AC-01EC-6A51-5F973196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226" y="347300"/>
            <a:ext cx="9922764" cy="706583"/>
          </a:xfrm>
        </p:spPr>
        <p:txBody>
          <a:bodyPr/>
          <a:lstStyle/>
          <a:p>
            <a:r>
              <a:rPr lang="en-US" dirty="0"/>
              <a:t>Database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D3FFD6-ED9E-C8BF-1EAD-0F737318DF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4149353"/>
              </p:ext>
            </p:extLst>
          </p:nvPr>
        </p:nvGraphicFramePr>
        <p:xfrm>
          <a:off x="429491" y="1593273"/>
          <a:ext cx="11346873" cy="469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4100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8B12-16AC-01EC-6A51-5F973196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81" y="422603"/>
            <a:ext cx="9922764" cy="706583"/>
          </a:xfrm>
        </p:spPr>
        <p:txBody>
          <a:bodyPr/>
          <a:lstStyle/>
          <a:p>
            <a:r>
              <a:rPr lang="en-US" dirty="0"/>
              <a:t>Navigation Diagram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D3FFD6-ED9E-C8BF-1EAD-0F737318DF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009579"/>
              </p:ext>
            </p:extLst>
          </p:nvPr>
        </p:nvGraphicFramePr>
        <p:xfrm>
          <a:off x="429491" y="1593273"/>
          <a:ext cx="11346873" cy="469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3194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2145F0-5149-412D-9A3F-1E3051B39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ABDEC-3F21-E615-C4E7-FDE236E03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877" y="571500"/>
            <a:ext cx="10529560" cy="1225587"/>
          </a:xfrm>
        </p:spPr>
        <p:txBody>
          <a:bodyPr>
            <a:normAutofit/>
          </a:bodyPr>
          <a:lstStyle/>
          <a:p>
            <a:r>
              <a:rPr lang="en-US" sz="4000"/>
              <a:t>Business Questions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5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EFEC6503-1905-48EE-67DA-E4AB3FF63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5158540"/>
              </p:ext>
            </p:extLst>
          </p:nvPr>
        </p:nvGraphicFramePr>
        <p:xfrm>
          <a:off x="1165282" y="1800159"/>
          <a:ext cx="5188110" cy="3830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Target Audience">
            <a:extLst>
              <a:ext uri="{FF2B5EF4-FFF2-40B4-BE49-F238E27FC236}">
                <a16:creationId xmlns:a16="http://schemas.microsoft.com/office/drawing/2014/main" id="{2475D4A2-0F39-EF4A-BA4E-BBFBB9AF90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1403" y="3028852"/>
            <a:ext cx="3830684" cy="383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4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72269BC-A2AD-FB93-B2A5-E6944B5F0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855E2-D99D-0587-54E1-AA9A58CF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603" y="396580"/>
            <a:ext cx="10529560" cy="1225587"/>
          </a:xfrm>
        </p:spPr>
        <p:txBody>
          <a:bodyPr>
            <a:normAutofit/>
          </a:bodyPr>
          <a:lstStyle/>
          <a:p>
            <a:r>
              <a:rPr lang="en-US" sz="4000" dirty="0"/>
              <a:t>Methodology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222471-72C4-8E0A-190B-255BF2CBC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5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714E558B-E84B-5A4D-D39A-F732C598DF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751743"/>
              </p:ext>
            </p:extLst>
          </p:nvPr>
        </p:nvGraphicFramePr>
        <p:xfrm>
          <a:off x="694273" y="1923059"/>
          <a:ext cx="5188110" cy="3830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386B5989-E719-5805-4BFE-F7B8B97FE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488287">
            <a:off x="7157671" y="2668390"/>
            <a:ext cx="3830684" cy="383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5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58A74-1AB7-7C9C-C425-EEE7CB4A8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31F97-7FED-0A22-19C2-D9B748A29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AA158-26C6-7640-8920-74B3AC8C4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360" y="0"/>
            <a:ext cx="12364720" cy="709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5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C3C753-7991-E82A-432D-6871C40C1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51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9DC5A-379B-B3B1-2491-F7FDF6FA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66" y="91004"/>
            <a:ext cx="9922764" cy="832823"/>
          </a:xfrm>
        </p:spPr>
        <p:txBody>
          <a:bodyPr/>
          <a:lstStyle/>
          <a:p>
            <a:pPr algn="ctr"/>
            <a:r>
              <a:rPr lang="en-IN" dirty="0"/>
              <a:t>Deployment on Azure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D8C6D9-A576-7A07-CD7B-8C7CC4957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7" b="4428"/>
          <a:stretch/>
        </p:blipFill>
        <p:spPr>
          <a:xfrm>
            <a:off x="238480" y="772998"/>
            <a:ext cx="5268375" cy="3035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CD78CB-94E6-3C8A-EFDB-65927F2E8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1" b="4192"/>
          <a:stretch/>
        </p:blipFill>
        <p:spPr>
          <a:xfrm>
            <a:off x="6636041" y="772998"/>
            <a:ext cx="5076496" cy="30418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B22EA7-197B-0460-AAD9-9F09C0143C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85" b="4054"/>
          <a:stretch/>
        </p:blipFill>
        <p:spPr>
          <a:xfrm>
            <a:off x="659877" y="4158624"/>
            <a:ext cx="4679571" cy="2699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19EDC7-5A46-BA83-51D0-AD3C5C04D6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98" b="4467"/>
          <a:stretch/>
        </p:blipFill>
        <p:spPr>
          <a:xfrm>
            <a:off x="6709784" y="4038490"/>
            <a:ext cx="4933726" cy="281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16169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753</Words>
  <Application>Microsoft Macintosh PowerPoint</Application>
  <PresentationFormat>Widescreen</PresentationFormat>
  <Paragraphs>71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Neue Haas Grotesk Text Pro</vt:lpstr>
      <vt:lpstr>Söhne</vt:lpstr>
      <vt:lpstr>Wingdings</vt:lpstr>
      <vt:lpstr>BjornVTI</vt:lpstr>
      <vt:lpstr>IST 659: Data Admin Concepts and DB Mgmt.  E-Commerce Analytics  Schema Syndicates   </vt:lpstr>
      <vt:lpstr>Project Description</vt:lpstr>
      <vt:lpstr>Database Overview</vt:lpstr>
      <vt:lpstr>Navigation Diagram</vt:lpstr>
      <vt:lpstr>Business Questions</vt:lpstr>
      <vt:lpstr>Methodology</vt:lpstr>
      <vt:lpstr>PowerPoint Presentation</vt:lpstr>
      <vt:lpstr>PowerPoint Presentation</vt:lpstr>
      <vt:lpstr>Deployment on Azure</vt:lpstr>
      <vt:lpstr> Visualization of Power BI</vt:lpstr>
      <vt:lpstr>PowerPoint Presentation</vt:lpstr>
      <vt:lpstr>PowerPoint Presentation</vt:lpstr>
      <vt:lpstr>PowerPoint Presentation</vt:lpstr>
      <vt:lpstr>Actionable Insights</vt:lpstr>
      <vt:lpstr>Actionable Insights</vt:lpstr>
      <vt:lpstr>Conclusions</vt:lpstr>
      <vt:lpstr>Team Log Sheet</vt:lpstr>
      <vt:lpstr>Thank You and Have a Great Vacations : 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 659  DATA ADMISTRATION CONCEPTS AND DATABASE MANAGEMENT </dc:title>
  <dc:creator>Rithika Gurram</dc:creator>
  <cp:lastModifiedBy>Rithika Gurram</cp:lastModifiedBy>
  <cp:revision>18</cp:revision>
  <dcterms:created xsi:type="dcterms:W3CDTF">2023-12-11T21:02:09Z</dcterms:created>
  <dcterms:modified xsi:type="dcterms:W3CDTF">2023-12-12T18:37:18Z</dcterms:modified>
</cp:coreProperties>
</file>